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019513-263D-4737-A416-F34674AD08EF}" v="3" dt="2026-08-25T09:59:18.5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Green" userId="fd9be490-79ee-4b28-b02d-03eb2d230f5e" providerId="ADAL" clId="{69951E19-A5F5-470F-A1C2-10931E5100B0}"/>
    <pc:docChg chg="undo custSel modSld">
      <pc:chgData name="Natasha Green" userId="fd9be490-79ee-4b28-b02d-03eb2d230f5e" providerId="ADAL" clId="{69951E19-A5F5-470F-A1C2-10931E5100B0}" dt="2026-08-25T10:00:16.577" v="58" actId="1076"/>
      <pc:docMkLst>
        <pc:docMk/>
      </pc:docMkLst>
      <pc:sldChg chg="addSp delSp modSp mod">
        <pc:chgData name="Natasha Green" userId="fd9be490-79ee-4b28-b02d-03eb2d230f5e" providerId="ADAL" clId="{69951E19-A5F5-470F-A1C2-10931E5100B0}" dt="2026-08-25T10:00:16.577" v="58" actId="1076"/>
        <pc:sldMkLst>
          <pc:docMk/>
          <pc:sldMk cId="2492383619" sldId="256"/>
        </pc:sldMkLst>
        <pc:spChg chg="add del">
          <ac:chgData name="Natasha Green" userId="fd9be490-79ee-4b28-b02d-03eb2d230f5e" providerId="ADAL" clId="{69951E19-A5F5-470F-A1C2-10931E5100B0}" dt="2026-08-25T09:58:33.359" v="7" actId="22"/>
          <ac:spMkLst>
            <pc:docMk/>
            <pc:sldMk cId="2492383619" sldId="256"/>
            <ac:spMk id="4" creationId="{3C5EB7FE-4EE4-C9BF-C2C2-53DFF4863C78}"/>
          </ac:spMkLst>
        </pc:spChg>
        <pc:spChg chg="mod">
          <ac:chgData name="Natasha Green" userId="fd9be490-79ee-4b28-b02d-03eb2d230f5e" providerId="ADAL" clId="{69951E19-A5F5-470F-A1C2-10931E5100B0}" dt="2026-08-25T09:59:16.351" v="12" actId="1076"/>
          <ac:spMkLst>
            <pc:docMk/>
            <pc:sldMk cId="2492383619" sldId="256"/>
            <ac:spMk id="14" creationId="{BBC35EA5-63CD-518F-633C-A0CCD6605FCA}"/>
          </ac:spMkLst>
        </pc:spChg>
        <pc:spChg chg="add mod">
          <ac:chgData name="Natasha Green" userId="fd9be490-79ee-4b28-b02d-03eb2d230f5e" providerId="ADAL" clId="{69951E19-A5F5-470F-A1C2-10931E5100B0}" dt="2026-08-25T10:00:16.577" v="58" actId="1076"/>
          <ac:spMkLst>
            <pc:docMk/>
            <pc:sldMk cId="2492383619" sldId="256"/>
            <ac:spMk id="16" creationId="{33BF7CE2-4F7B-5826-720F-202C9F9108F2}"/>
          </ac:spMkLst>
        </pc:spChg>
        <pc:graphicFrameChg chg="mod modGraphic">
          <ac:chgData name="Natasha Green" userId="fd9be490-79ee-4b28-b02d-03eb2d230f5e" providerId="ADAL" clId="{69951E19-A5F5-470F-A1C2-10931E5100B0}" dt="2026-08-25T09:57:18.338" v="5" actId="1076"/>
          <ac:graphicFrameMkLst>
            <pc:docMk/>
            <pc:sldMk cId="2492383619" sldId="256"/>
            <ac:graphicFrameMk id="13" creationId="{31A0675A-06E7-CCC2-512C-6382FFAB7602}"/>
          </ac:graphicFrameMkLst>
        </pc:graphicFrameChg>
        <pc:picChg chg="add mod">
          <ac:chgData name="Natasha Green" userId="fd9be490-79ee-4b28-b02d-03eb2d230f5e" providerId="ADAL" clId="{69951E19-A5F5-470F-A1C2-10931E5100B0}" dt="2026-08-25T09:59:13.404" v="11" actId="1076"/>
          <ac:picMkLst>
            <pc:docMk/>
            <pc:sldMk cId="2492383619" sldId="256"/>
            <ac:picMk id="8" creationId="{9E854F48-70C7-1ADA-3391-BA795804ECC4}"/>
          </ac:picMkLst>
        </pc:picChg>
        <pc:picChg chg="mod">
          <ac:chgData name="Natasha Green" userId="fd9be490-79ee-4b28-b02d-03eb2d230f5e" providerId="ADAL" clId="{69951E19-A5F5-470F-A1C2-10931E5100B0}" dt="2026-08-25T09:59:18.502" v="13" actId="1076"/>
          <ac:picMkLst>
            <pc:docMk/>
            <pc:sldMk cId="2492383619" sldId="256"/>
            <ac:picMk id="1026" creationId="{E4026545-8BA5-61B0-E3D7-2958619024F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4B895-2F1E-E7C4-23AE-5BB622489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E25551-0D58-466A-51DF-525522F843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BFB7F-070A-D17C-C686-D72D52CDE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C34635-836C-A87A-16B3-FFDF30ADF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8F1A4B-6827-97B7-20AD-DFD5E583D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98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C67B3-B88A-0DB2-70B8-141D94F62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AE542-7D71-3766-1B6E-B153744C41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1E13B-B8E1-6A2B-F24A-A19E14AFB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F17AC-B885-630D-4BFA-A6DD5218B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EBC462-1136-1D74-BF40-21C63CFFF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520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45870-F3BA-5697-8BDA-154407E5B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E7043-DAE9-0486-FB54-DE3D81EE7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436BEC-5FFF-AB4D-7611-501DDFE4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4ABDF-0DDF-BA9B-1088-BDE3B58DC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5F3401-560E-AB2B-CDDD-CC4F612D1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89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E14B5-A966-912D-6993-3E492E54B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7C1B7-AEDA-0A42-8490-5E0DBC99B9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848F43-42B6-447C-94CA-7F918EA123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FD0664-3A98-9EC5-BACA-97A1CDBC5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E57D6F-EC76-2082-78E3-613BB775D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C630D4-043F-610C-017E-431B4A82B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667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FE3EF-EC76-82BF-C942-EAA095CF3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025FE-FC7C-BDD4-8FB6-1BDD995BC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EB4EA9-EDE9-F04A-0259-343DA6C43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37741E-E68B-C179-E0B2-FFE5F4A6E1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69ED79-09CB-019A-D21A-838F0B30B2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59AA1D-BC0F-4D72-C8B7-4E2BD895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0BFCBA-AB96-6ABC-6523-ABB689FEC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25367D-51AA-52A4-5C9C-3D7D48EE7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685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33986-2B4B-F1B2-8659-DCD9E8D58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8A24DE-52EF-958C-C7E5-A3E883318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A50001-A2ED-150D-EB19-F86AC1AA6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DB7C4-B916-8D7C-EA9D-6ACC587D4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759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DCCD2C-ABE2-DBD4-954C-4E77F0C1A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967513-A2B3-43A8-9E91-CFD41990F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F9EC62-22DA-B5E0-4BA6-E53DEDF78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490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92224-E7E4-8098-0392-672656A9F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9550D-D16F-8CD3-C3AB-926F58C00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E99F9F-BB9D-DD1A-CAE4-6D8F96B944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A34878-AC14-E96E-6B2C-1802197A1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CC4894-288A-8E85-6CEB-AB4A00471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1AE326-03CF-E047-03E5-37D08D92E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190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A7E95-3837-5A09-60DA-915EAC557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067E90-9BB3-2D42-BA8D-6607E5A9B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98F3C0-0E52-50AD-000E-D41A1EB319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70DAE-19E8-17C4-3A06-613ABE81C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DFD997-42B3-720B-6B94-C510A5AC8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AF800B-57C6-1413-5CA4-F85FB9E9E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142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57C6-8602-AC8F-11E0-F51D2BE0F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B531A0-39B4-DAD7-2133-F700721E08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4B108-4EEF-1591-D586-C7B398934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040C-4320-8DFD-415D-0F3526DA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31ADFB-865C-87D7-1915-073C383AF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63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83F916-D986-0459-7BA7-5E6144C4E4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959AB9-510C-F7DB-E4B4-94A68EF15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4055F-0933-5A49-5E57-CCB45268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ED8309-9FFB-90EC-7170-A14BA1AB4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63E8F-3C04-8BE5-6AC5-ADE3D35F2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76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EC9CB-7A60-39BB-FC47-CA0D9579F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C34CF-1174-09ED-642D-B9BFBDA165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95B155-C5EB-BF11-01C4-67DFECB9E0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DB9CA-B744-4C63-8CCF-F0C0FCF60276}" type="datetimeFigureOut">
              <a:rPr lang="en-GB" smtClean="0"/>
              <a:t>25/08/2026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0C93A-85B2-B7B4-7FB2-83F5ECA032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D68984-CBA7-A765-61F4-262D2C4D94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11602-0EB2-4C05-ADF6-5D6B35EEE9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72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amily Medals Campaign | AJEX">
            <a:extLst>
              <a:ext uri="{FF2B5EF4-FFF2-40B4-BE49-F238E27FC236}">
                <a16:creationId xmlns:a16="http://schemas.microsoft.com/office/drawing/2014/main" id="{E4026545-8BA5-61B0-E3D7-295861902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0" y="4082650"/>
            <a:ext cx="1451909" cy="83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3D5A83B3-9922-43D4-483D-FB24E38A1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6316" y="67409"/>
            <a:ext cx="509038" cy="509038"/>
          </a:xfrm>
          <a:prstGeom prst="rect">
            <a:avLst/>
          </a:prstGeom>
          <a:noFill/>
        </p:spPr>
      </p:pic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B886148A-77D7-609A-26FB-B385D9D04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02" y="67409"/>
            <a:ext cx="509038" cy="509038"/>
          </a:xfrm>
          <a:prstGeom prst="rect">
            <a:avLst/>
          </a:prstGeom>
          <a:noFill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6D87F48-805C-CE55-B084-B5A05A84E433}"/>
              </a:ext>
            </a:extLst>
          </p:cNvPr>
          <p:cNvSpPr/>
          <p:nvPr/>
        </p:nvSpPr>
        <p:spPr>
          <a:xfrm>
            <a:off x="1366221" y="0"/>
            <a:ext cx="93730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winkl Cursive Unlooped" panose="02000000000000000000" pitchFamily="2" charset="0"/>
              </a:rPr>
              <a:t>Why is it so important to remember the past?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3EC3615F-CC4D-F880-2E35-C778C3307A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538750"/>
              </p:ext>
            </p:extLst>
          </p:nvPr>
        </p:nvGraphicFramePr>
        <p:xfrm>
          <a:off x="175760" y="835743"/>
          <a:ext cx="3465873" cy="313513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19640">
                  <a:extLst>
                    <a:ext uri="{9D8B030D-6E8A-4147-A177-3AD203B41FA5}">
                      <a16:colId xmlns:a16="http://schemas.microsoft.com/office/drawing/2014/main" val="1065607500"/>
                    </a:ext>
                  </a:extLst>
                </a:gridCol>
                <a:gridCol w="2346233">
                  <a:extLst>
                    <a:ext uri="{9D8B030D-6E8A-4147-A177-3AD203B41FA5}">
                      <a16:colId xmlns:a16="http://schemas.microsoft.com/office/drawing/2014/main" val="594977958"/>
                    </a:ext>
                  </a:extLst>
                </a:gridCol>
              </a:tblGrid>
              <a:tr h="335425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580101"/>
                  </a:ext>
                </a:extLst>
              </a:tr>
              <a:tr h="33542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Nazi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A member of the political group led by Adolf Hitler that ruled Germany from 1933 to 1945.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2896046"/>
                  </a:ext>
                </a:extLst>
              </a:tr>
              <a:tr h="33542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Allies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The group of countries fighting against Germany during WWII.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1298112"/>
                  </a:ext>
                </a:extLst>
              </a:tr>
              <a:tr h="39473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Axis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The group of countries led by Germany in WWII.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1351624"/>
                  </a:ext>
                </a:extLst>
              </a:tr>
              <a:tr h="33542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Luftwaffe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The German air force during WWII.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7020825"/>
                  </a:ext>
                </a:extLst>
              </a:tr>
              <a:tr h="330830">
                <a:tc>
                  <a:txBody>
                    <a:bodyPr/>
                    <a:lstStyle/>
                    <a:p>
                      <a:endParaRPr lang="en-GB" sz="1200" b="1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1732304"/>
                  </a:ext>
                </a:extLst>
              </a:tr>
              <a:tr h="33083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Genocide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Trying to murder a whole group of people.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1464306"/>
                  </a:ext>
                </a:extLst>
              </a:tr>
            </a:tbl>
          </a:graphicData>
        </a:graphic>
      </p:graphicFrame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31A0675A-06E7-CCC2-512C-6382FFAB76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121548"/>
              </p:ext>
            </p:extLst>
          </p:nvPr>
        </p:nvGraphicFramePr>
        <p:xfrm>
          <a:off x="8187881" y="646331"/>
          <a:ext cx="3817473" cy="615171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17473">
                  <a:extLst>
                    <a:ext uri="{9D8B030D-6E8A-4147-A177-3AD203B41FA5}">
                      <a16:colId xmlns:a16="http://schemas.microsoft.com/office/drawing/2014/main" val="3542871146"/>
                    </a:ext>
                  </a:extLst>
                </a:gridCol>
              </a:tblGrid>
              <a:tr h="31540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1870314"/>
                  </a:ext>
                </a:extLst>
              </a:tr>
              <a:tr h="69551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On </a:t>
                      </a:r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September 1</a:t>
                      </a:r>
                      <a:r>
                        <a:rPr lang="en-GB" sz="1200" b="1" baseline="30000" dirty="0">
                          <a:latin typeface="Twinkl Cursive Unlooped" panose="02000000000000000000" pitchFamily="2" charset="0"/>
                        </a:rPr>
                        <a:t>st</a:t>
                      </a:r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 1939</a:t>
                      </a:r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, Hitler invaded </a:t>
                      </a:r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Poland</a:t>
                      </a:r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. 2 days later, </a:t>
                      </a:r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France</a:t>
                      </a:r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 and </a:t>
                      </a:r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Britain</a:t>
                      </a:r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 declared war on Germany, beginning WWII.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2182714"/>
                  </a:ext>
                </a:extLst>
              </a:tr>
              <a:tr h="4832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Evacuation</a:t>
                      </a: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 was the movement of women, infants and children from cities to the countryside to keep them safe from bombing. </a:t>
                      </a:r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0327831"/>
                  </a:ext>
                </a:extLst>
              </a:tr>
              <a:tr h="5822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</a:rPr>
                        <a:t>The </a:t>
                      </a:r>
                      <a:r>
                        <a:rPr lang="en-US" sz="1200" b="1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</a:rPr>
                        <a:t>Battle of Britain</a:t>
                      </a:r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</a:rPr>
                        <a:t> was a major air campaign fought between RAF (Britain) and the Luftwaffe (Germany).</a:t>
                      </a:r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7345006"/>
                  </a:ext>
                </a:extLst>
              </a:tr>
              <a:tr h="6764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The </a:t>
                      </a: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Blitz</a:t>
                      </a: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 happened from September 1940 to May 1941. It was a sustained bombing campaign carried out on British cities, towns and ports to destroy factories and prevent trade leaving the UK.</a:t>
                      </a:r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1971"/>
                  </a:ext>
                </a:extLst>
              </a:tr>
              <a:tr h="6764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Nottingham was targeted </a:t>
                      </a: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during the Blitz because of what The Lace Market Raleigh, Boots and Rolls Royce provided for the war effort. </a:t>
                      </a:r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0203404"/>
                  </a:ext>
                </a:extLst>
              </a:tr>
              <a:tr h="6764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Traditional </a:t>
                      </a: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women’s roles </a:t>
                      </a: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were </a:t>
                      </a:r>
                      <a:r>
                        <a:rPr lang="en-US" sz="1200" dirty="0" err="1">
                          <a:latin typeface="Twinkl Cursive Unlooped" panose="02000000000000000000" pitchFamily="2" charset="0"/>
                        </a:rPr>
                        <a:t>revolutionised</a:t>
                      </a: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 during the war as part of the ‘</a:t>
                      </a: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home front</a:t>
                      </a: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’ because they were needed to complete jobs that men would have done if it wasn’t for the war. </a:t>
                      </a:r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9062224"/>
                  </a:ext>
                </a:extLst>
              </a:tr>
              <a:tr h="6764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  <a:ea typeface="+mn-ea"/>
                          <a:cs typeface="+mn-cs"/>
                        </a:rPr>
                        <a:t>The </a:t>
                      </a: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  <a:ea typeface="+mn-ea"/>
                          <a:cs typeface="+mn-cs"/>
                        </a:rPr>
                        <a:t>Holocaust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Twinkl Cursive Unlooped" panose="02000000000000000000" pitchFamily="2" charset="0"/>
                          <a:ea typeface="+mn-ea"/>
                          <a:cs typeface="+mn-cs"/>
                        </a:rPr>
                        <a:t> was the mass genocide of Jewish people. Nazi’s built concentration camps like a prison to prevent certain demographics from being part of the war. </a:t>
                      </a:r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3254909"/>
                  </a:ext>
                </a:extLst>
              </a:tr>
              <a:tr h="28992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Germany surrendered in </a:t>
                      </a:r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May 1945</a:t>
                      </a:r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460749"/>
                  </a:ext>
                </a:extLst>
              </a:tr>
              <a:tr h="48320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WWII had a </a:t>
                      </a:r>
                      <a:r>
                        <a:rPr lang="en-US" sz="1200" b="1" dirty="0">
                          <a:latin typeface="Twinkl Cursive Unlooped" panose="02000000000000000000" pitchFamily="2" charset="0"/>
                        </a:rPr>
                        <a:t>national impact</a:t>
                      </a:r>
                      <a:r>
                        <a:rPr lang="en-US" sz="1200" dirty="0">
                          <a:latin typeface="Twinkl Cursive Unlooped" panose="02000000000000000000" pitchFamily="2" charset="0"/>
                        </a:rPr>
                        <a:t>: NHS, rationing, homelessness and poor health. </a:t>
                      </a:r>
                      <a:endParaRPr lang="en-GB" sz="12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321324"/>
                  </a:ext>
                </a:extLst>
              </a:tr>
            </a:tbl>
          </a:graphicData>
        </a:graphic>
      </p:graphicFrame>
      <p:pic>
        <p:nvPicPr>
          <p:cNvPr id="1032" name="Picture 8">
            <a:extLst>
              <a:ext uri="{FF2B5EF4-FFF2-40B4-BE49-F238E27FC236}">
                <a16:creationId xmlns:a16="http://schemas.microsoft.com/office/drawing/2014/main" id="{10103ECB-3854-6B4C-B12D-443FA4457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211" y="807009"/>
            <a:ext cx="4371975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59C6F9-9302-9FE9-68B0-220BFBBEDA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0011" y="2386913"/>
            <a:ext cx="4240377" cy="24353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C390462-1501-05AE-5631-9D51D25EE8AD}"/>
              </a:ext>
            </a:extLst>
          </p:cNvPr>
          <p:cNvSpPr txBox="1"/>
          <p:nvPr/>
        </p:nvSpPr>
        <p:spPr>
          <a:xfrm>
            <a:off x="5036570" y="5009267"/>
            <a:ext cx="1004168" cy="16158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latin typeface="Twinkl Cursive Unlooped" panose="02000000000000000000" pitchFamily="2" charset="0"/>
              </a:rPr>
              <a:t>Propaganda</a:t>
            </a:r>
          </a:p>
          <a:p>
            <a:pPr algn="ctr"/>
            <a:r>
              <a:rPr lang="en-GB" sz="1100" dirty="0">
                <a:latin typeface="Twinkl Cursive Unlooped" panose="02000000000000000000" pitchFamily="2" charset="0"/>
              </a:rPr>
              <a:t>Propaganda was used by the British and German governments to influence the general public.</a:t>
            </a:r>
          </a:p>
        </p:txBody>
      </p:sp>
      <p:pic>
        <p:nvPicPr>
          <p:cNvPr id="1048" name="Picture 24" descr="British propaganda during World War II - Wikipedia">
            <a:extLst>
              <a:ext uri="{FF2B5EF4-FFF2-40B4-BE49-F238E27FC236}">
                <a16:creationId xmlns:a16="http://schemas.microsoft.com/office/drawing/2014/main" id="{A9B86C7B-0BFE-5753-318C-A16F11D8B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4286">
            <a:off x="2916622" y="5090937"/>
            <a:ext cx="927692" cy="139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World War II Propaganda (National Savings Committee, 1943). British | Lot  #54497 | Heritage Auctions">
            <a:extLst>
              <a:ext uri="{FF2B5EF4-FFF2-40B4-BE49-F238E27FC236}">
                <a16:creationId xmlns:a16="http://schemas.microsoft.com/office/drawing/2014/main" id="{1AA8237E-74B3-AA48-AAD9-D0281B1F1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8265">
            <a:off x="3879241" y="5069632"/>
            <a:ext cx="990681" cy="148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8A8DFAA-E428-71EA-697E-155D450B18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213516"/>
              </p:ext>
            </p:extLst>
          </p:nvPr>
        </p:nvGraphicFramePr>
        <p:xfrm>
          <a:off x="175760" y="4988176"/>
          <a:ext cx="2556000" cy="1641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554">
                  <a:extLst>
                    <a:ext uri="{9D8B030D-6E8A-4147-A177-3AD203B41FA5}">
                      <a16:colId xmlns:a16="http://schemas.microsoft.com/office/drawing/2014/main" val="3560522638"/>
                    </a:ext>
                  </a:extLst>
                </a:gridCol>
                <a:gridCol w="1904446">
                  <a:extLst>
                    <a:ext uri="{9D8B030D-6E8A-4147-A177-3AD203B41FA5}">
                      <a16:colId xmlns:a16="http://schemas.microsoft.com/office/drawing/2014/main" val="3776506408"/>
                    </a:ext>
                  </a:extLst>
                </a:gridCol>
              </a:tblGrid>
              <a:tr h="328302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Contributing factors to WWII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072280"/>
                  </a:ext>
                </a:extLst>
              </a:tr>
              <a:tr h="32830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1918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Germany lost WWI.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805010"/>
                  </a:ext>
                </a:extLst>
              </a:tr>
              <a:tr h="32830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1929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The ‘Great Depression’.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1093881"/>
                  </a:ext>
                </a:extLst>
              </a:tr>
              <a:tr h="32830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1933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Hitler became chancellor.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4602199"/>
                  </a:ext>
                </a:extLst>
              </a:tr>
              <a:tr h="32830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Unlooped" panose="02000000000000000000" pitchFamily="2" charset="0"/>
                        </a:rPr>
                        <a:t>1939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Unlooped" panose="02000000000000000000" pitchFamily="2" charset="0"/>
                        </a:rPr>
                        <a:t>Hitler invaded Poland.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644236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BBC35EA5-63CD-518F-633C-A0CCD6605FCA}"/>
              </a:ext>
            </a:extLst>
          </p:cNvPr>
          <p:cNvSpPr txBox="1"/>
          <p:nvPr/>
        </p:nvSpPr>
        <p:spPr>
          <a:xfrm>
            <a:off x="171800" y="4010167"/>
            <a:ext cx="1907067" cy="938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latin typeface="Twinkl Cursive Unlooped" panose="02000000000000000000" pitchFamily="2" charset="0"/>
              </a:rPr>
              <a:t>People collect </a:t>
            </a:r>
            <a:r>
              <a:rPr lang="en-US" sz="1100" b="1" dirty="0">
                <a:latin typeface="Twinkl Cursive Unlooped" panose="02000000000000000000" pitchFamily="2" charset="0"/>
              </a:rPr>
              <a:t>war memorabilia </a:t>
            </a:r>
            <a:r>
              <a:rPr lang="en-US" sz="1100" dirty="0">
                <a:latin typeface="Twinkl Cursive Unlooped" panose="02000000000000000000" pitchFamily="2" charset="0"/>
              </a:rPr>
              <a:t>(including medals) because they have historical significance or sentimental value. </a:t>
            </a:r>
            <a:endParaRPr lang="en-GB" sz="1100" dirty="0">
              <a:latin typeface="Twinkl Cursive Unlooped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854F48-70C7-1ADA-3391-BA795804EC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68641" y="5031504"/>
            <a:ext cx="1171971" cy="161732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3BF7CE2-4F7B-5826-720F-202C9F9108F2}"/>
              </a:ext>
            </a:extLst>
          </p:cNvPr>
          <p:cNvSpPr txBox="1"/>
          <p:nvPr/>
        </p:nvSpPr>
        <p:spPr>
          <a:xfrm>
            <a:off x="7322061" y="5517098"/>
            <a:ext cx="794601" cy="6001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Twinkl Cursive Unlooped" panose="02000000000000000000" pitchFamily="2" charset="0"/>
              </a:rPr>
              <a:t>Sir Nicholas Winton </a:t>
            </a:r>
          </a:p>
        </p:txBody>
      </p:sp>
    </p:spTree>
    <p:extLst>
      <p:ext uri="{BB962C8B-B14F-4D97-AF65-F5344CB8AC3E}">
        <p14:creationId xmlns:p14="http://schemas.microsoft.com/office/powerpoint/2010/main" val="2492383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9B188021558E428B9692A5BB28FD89" ma:contentTypeVersion="16" ma:contentTypeDescription="Create a new document." ma:contentTypeScope="" ma:versionID="58cbd4de82ecd860c157b3ffa97031ae">
  <xsd:schema xmlns:xsd="http://www.w3.org/2001/XMLSchema" xmlns:xs="http://www.w3.org/2001/XMLSchema" xmlns:p="http://schemas.microsoft.com/office/2006/metadata/properties" xmlns:ns2="a29d7e1d-f273-4458-81e5-b4961c919c43" xmlns:ns3="224c7cf4-3a6d-4f6f-84a1-26000eecd371" targetNamespace="http://schemas.microsoft.com/office/2006/metadata/properties" ma:root="true" ma:fieldsID="3226e5f67f61f57ddce8f08d4bb0c21f" ns2:_="" ns3:_="">
    <xsd:import namespace="a29d7e1d-f273-4458-81e5-b4961c919c43"/>
    <xsd:import namespace="224c7cf4-3a6d-4f6f-84a1-26000eecd3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9d7e1d-f273-4458-81e5-b4961c919c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4c7cf4-3a6d-4f6f-84a1-26000eecd371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1d57fb37-8b28-4f0f-b662-b16589395c05}" ma:internalName="TaxCatchAll" ma:showField="CatchAllData" ma:web="224c7cf4-3a6d-4f6f-84a1-26000eecd37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29d7e1d-f273-4458-81e5-b4961c919c43">
      <Terms xmlns="http://schemas.microsoft.com/office/infopath/2007/PartnerControls"/>
    </lcf76f155ced4ddcb4097134ff3c332f>
    <TaxCatchAll xmlns="224c7cf4-3a6d-4f6f-84a1-26000eecd37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9D9C17-EE2A-4486-9103-A1BE239694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9d7e1d-f273-4458-81e5-b4961c919c43"/>
    <ds:schemaRef ds:uri="224c7cf4-3a6d-4f6f-84a1-26000eecd3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B69170-1FFF-4800-AAAB-CECBD30EDDDD}">
  <ds:schemaRefs>
    <ds:schemaRef ds:uri="http://schemas.microsoft.com/office/2006/metadata/properties"/>
    <ds:schemaRef ds:uri="http://purl.org/dc/dcmitype/"/>
    <ds:schemaRef ds:uri="224c7cf4-3a6d-4f6f-84a1-26000eecd371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a29d7e1d-f273-4458-81e5-b4961c919c4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7FE06A1-C51F-49FB-A0CC-3F09D894CC6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343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Mintey</dc:creator>
  <cp:lastModifiedBy>Natasha Green</cp:lastModifiedBy>
  <cp:revision>1</cp:revision>
  <dcterms:created xsi:type="dcterms:W3CDTF">2022-09-08T10:14:33Z</dcterms:created>
  <dcterms:modified xsi:type="dcterms:W3CDTF">2026-08-25T10:00:16Z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0x010100639B188021558E428B9692A5BB28FD89</vt:lpwstr>
  </property>
  <property fmtid="{D5CDD505-2E9C-101B-9397-08002B2CF9AE}" pid="3" name="MediaServiceImageTags">
    <vt:lpwstr/>
  </property>
</Properties>
</file>