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7675" cy="9982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6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132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 Rolley" userId="670ba3f9-f6df-4bd1-80db-a4928437ce6c" providerId="ADAL" clId="{5A268F2D-930E-4E12-ADC8-0A17B3CABBA9}"/>
    <pc:docChg chg="modSld">
      <pc:chgData name="Gemma  Rolley" userId="670ba3f9-f6df-4bd1-80db-a4928437ce6c" providerId="ADAL" clId="{5A268F2D-930E-4E12-ADC8-0A17B3CABBA9}" dt="2026-03-22T17:23:26.563" v="1" actId="20577"/>
      <pc:docMkLst>
        <pc:docMk/>
      </pc:docMkLst>
      <pc:sldChg chg="modSp mod">
        <pc:chgData name="Gemma  Rolley" userId="670ba3f9-f6df-4bd1-80db-a4928437ce6c" providerId="ADAL" clId="{5A268F2D-930E-4E12-ADC8-0A17B3CABBA9}" dt="2026-03-22T17:23:26.563" v="1" actId="20577"/>
        <pc:sldMkLst>
          <pc:docMk/>
          <pc:sldMk cId="2492383619" sldId="256"/>
        </pc:sldMkLst>
        <pc:spChg chg="mod">
          <ac:chgData name="Gemma  Rolley" userId="670ba3f9-f6df-4bd1-80db-a4928437ce6c" providerId="ADAL" clId="{5A268F2D-930E-4E12-ADC8-0A17B3CABBA9}" dt="2026-03-22T17:23:26.563" v="1" actId="20577"/>
          <ac:spMkLst>
            <pc:docMk/>
            <pc:sldMk cId="2492383619" sldId="256"/>
            <ac:spMk id="33" creationId="{55DBD6E0-3DBA-7C2E-2FDE-3FDF7BBBB1F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07A184-357E-42A7-A57E-8646203FFD6B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4813" y="1247775"/>
            <a:ext cx="5988050" cy="3368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803775"/>
            <a:ext cx="5438775" cy="39306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82138"/>
            <a:ext cx="2946400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82138"/>
            <a:ext cx="2946400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6F197F-F91E-4272-8622-E6C09ECE9D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498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6F197F-F91E-4272-8622-E6C09ECE9DD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610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4B895-2F1E-E7C4-23AE-5BB622489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E25551-0D58-466A-51DF-525522F843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BFB7F-070A-D17C-C686-D72D52CDE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C34635-836C-A87A-16B3-FFDF30ADF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8F1A4B-6827-97B7-20AD-DFD5E583D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98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C67B3-B88A-0DB2-70B8-141D94F62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AE542-7D71-3766-1B6E-B153744C41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F1E13B-B8E1-6A2B-F24A-A19E14AFB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F17AC-B885-630D-4BFA-A6DD5218B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EBC462-1136-1D74-BF40-21C63CFFF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520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45870-F3BA-5697-8BDA-154407E5B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2E7043-DAE9-0486-FB54-DE3D81EE7A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436BEC-5FFF-AB4D-7611-501DDFE4B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74ABDF-0DDF-BA9B-1088-BDE3B58DC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5F3401-560E-AB2B-CDDD-CC4F612D1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89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E14B5-A966-912D-6993-3E492E54B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7C1B7-AEDA-0A42-8490-5E0DBC99B9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848F43-42B6-447C-94CA-7F918EA123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FD0664-3A98-9EC5-BACA-97A1CDBC5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E57D6F-EC76-2082-78E3-613BB775D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C630D4-043F-610C-017E-431B4A82B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667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FE3EF-EC76-82BF-C942-EAA095CF3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A025FE-FC7C-BDD4-8FB6-1BDD995BC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EB4EA9-EDE9-F04A-0259-343DA6C43A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37741E-E68B-C179-E0B2-FFE5F4A6E1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69ED79-09CB-019A-D21A-838F0B30B2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59AA1D-BC0F-4D72-C8B7-4E2BD895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0BFCBA-AB96-6ABC-6523-ABB689FEC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25367D-51AA-52A4-5C9C-3D7D48EE7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685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33986-2B4B-F1B2-8659-DCD9E8D58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8A24DE-52EF-958C-C7E5-A3E883318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A50001-A2ED-150D-EB19-F86AC1AA6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FDB7C4-B916-8D7C-EA9D-6ACC587D4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759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DCCD2C-ABE2-DBD4-954C-4E77F0C1A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967513-A2B3-43A8-9E91-CFD41990F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F9EC62-22DA-B5E0-4BA6-E53DEDF78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490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92224-E7E4-8098-0392-672656A9F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9550D-D16F-8CD3-C3AB-926F58C00C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E99F9F-BB9D-DD1A-CAE4-6D8F96B944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A34878-AC14-E96E-6B2C-1802197A1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CC4894-288A-8E85-6CEB-AB4A00471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1AE326-03CF-E047-03E5-37D08D92E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190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A7E95-3837-5A09-60DA-915EAC557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067E90-9BB3-2D42-BA8D-6607E5A9B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98F3C0-0E52-50AD-000E-D41A1EB319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770DAE-19E8-17C4-3A06-613ABE81C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DFD997-42B3-720B-6B94-C510A5AC8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AF800B-57C6-1413-5CA4-F85FB9E9E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142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57C6-8602-AC8F-11E0-F51D2BE0F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B531A0-39B4-DAD7-2133-F700721E08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4B108-4EEF-1591-D586-C7B398934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040C-4320-8DFD-415D-0F3526DA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31ADFB-865C-87D7-1915-073C383AF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63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83F916-D986-0459-7BA7-5E6144C4E4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959AB9-510C-F7DB-E4B4-94A68EF158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4055F-0933-5A49-5E57-CCB452688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ED8309-9FFB-90EC-7170-A14BA1AB4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163E8F-3C04-8BE5-6AC5-ADE3D35F2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76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EC9CB-7A60-39BB-FC47-CA0D9579F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EC34CF-1174-09ED-642D-B9BFBDA165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95B155-C5EB-BF11-01C4-67DFECB9E0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DB9CA-B744-4C63-8CCF-F0C0FCF60276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0C93A-85B2-B7B4-7FB2-83F5ECA032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D68984-CBA7-A765-61F4-262D2C4D94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72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3D5A83B3-9922-43D4-483D-FB24E38A1A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6316" y="67409"/>
            <a:ext cx="509038" cy="509038"/>
          </a:xfrm>
          <a:prstGeom prst="rect">
            <a:avLst/>
          </a:prstGeom>
          <a:noFill/>
        </p:spPr>
      </p:pic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B886148A-77D7-609A-26FB-B385D9D045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02" y="67409"/>
            <a:ext cx="509038" cy="509038"/>
          </a:xfrm>
          <a:prstGeom prst="rect">
            <a:avLst/>
          </a:prstGeom>
          <a:noFill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DE14326-7FA9-26F5-C08D-398975D11D73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8115" y="2192935"/>
            <a:ext cx="966688" cy="8240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E4CA89-6916-BE35-9599-9BE8A2FA91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3273" y="4660606"/>
            <a:ext cx="1015180" cy="8240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6F1FFBB-7DFB-E87D-D3D7-B0FBAB12D11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84"/>
          <a:stretch/>
        </p:blipFill>
        <p:spPr bwMode="auto">
          <a:xfrm>
            <a:off x="11108115" y="3013399"/>
            <a:ext cx="1004362" cy="8240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990398A-959C-D742-A83C-1611FE51EE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8115" y="1373349"/>
            <a:ext cx="966688" cy="82404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01E1983-DE90-D1F8-8F1D-B8B5F879984E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6773" y="3864914"/>
            <a:ext cx="887045" cy="78853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79F7C10-C031-2736-8B50-AF1FF916C0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745208">
            <a:off x="10884879" y="651922"/>
            <a:ext cx="1431969" cy="791693"/>
          </a:xfrm>
          <a:prstGeom prst="rect">
            <a:avLst/>
          </a:prstGeom>
        </p:spPr>
      </p:pic>
      <p:graphicFrame>
        <p:nvGraphicFramePr>
          <p:cNvPr id="32" name="Table 10">
            <a:extLst>
              <a:ext uri="{FF2B5EF4-FFF2-40B4-BE49-F238E27FC236}">
                <a16:creationId xmlns:a16="http://schemas.microsoft.com/office/drawing/2014/main" id="{7F92A8BE-30BB-47C0-39B6-26B56F6374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5602173"/>
              </p:ext>
            </p:extLst>
          </p:nvPr>
        </p:nvGraphicFramePr>
        <p:xfrm>
          <a:off x="6912859" y="744720"/>
          <a:ext cx="4115384" cy="586873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48998">
                  <a:extLst>
                    <a:ext uri="{9D8B030D-6E8A-4147-A177-3AD203B41FA5}">
                      <a16:colId xmlns:a16="http://schemas.microsoft.com/office/drawing/2014/main" val="1065607500"/>
                    </a:ext>
                  </a:extLst>
                </a:gridCol>
                <a:gridCol w="2966386">
                  <a:extLst>
                    <a:ext uri="{9D8B030D-6E8A-4147-A177-3AD203B41FA5}">
                      <a16:colId xmlns:a16="http://schemas.microsoft.com/office/drawing/2014/main" val="594977958"/>
                    </a:ext>
                  </a:extLst>
                </a:gridCol>
              </a:tblGrid>
              <a:tr h="42938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Twinkl Cursive Unlooped" panose="020000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580101"/>
                  </a:ext>
                </a:extLst>
              </a:tr>
              <a:tr h="507607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Circuit</a:t>
                      </a:r>
                      <a:endParaRPr lang="en-GB" sz="1200" b="1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i="0" dirty="0">
                          <a:solidFill>
                            <a:srgbClr val="000000"/>
                          </a:solidFill>
                          <a:effectLst/>
                          <a:latin typeface="Twinkl Cursive Unlooped" panose="02000000000000000000" pitchFamily="2" charset="0"/>
                        </a:rPr>
                        <a:t>A circuit is a </a:t>
                      </a:r>
                      <a:r>
                        <a:rPr lang="en-US" sz="1200" b="1" i="0" dirty="0">
                          <a:solidFill>
                            <a:srgbClr val="000000"/>
                          </a:solidFill>
                          <a:effectLst/>
                          <a:latin typeface="Twinkl Cursive Unlooped" panose="02000000000000000000" pitchFamily="2" charset="0"/>
                        </a:rPr>
                        <a:t>closed loop 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effectLst/>
                          <a:latin typeface="Twinkl Cursive Unlooped" panose="02000000000000000000" pitchFamily="2" charset="0"/>
                        </a:rPr>
                        <a:t>that an </a:t>
                      </a:r>
                      <a:r>
                        <a:rPr lang="en-US" sz="1200" b="1" i="0" dirty="0">
                          <a:solidFill>
                            <a:srgbClr val="000000"/>
                          </a:solidFill>
                          <a:effectLst/>
                          <a:latin typeface="Twinkl Cursive Unlooped" panose="02000000000000000000" pitchFamily="2" charset="0"/>
                        </a:rPr>
                        <a:t>electrical</a:t>
                      </a:r>
                      <a:r>
                        <a:rPr lang="en-US" sz="1200" b="0" i="0" dirty="0">
                          <a:solidFill>
                            <a:srgbClr val="000000"/>
                          </a:solidFill>
                          <a:effectLst/>
                          <a:latin typeface="Twinkl Cursive Unlooped" panose="02000000000000000000" pitchFamily="2" charset="0"/>
                        </a:rPr>
                        <a:t> current can flow around.</a:t>
                      </a:r>
                      <a:endParaRPr lang="en-US" sz="1200" b="0" dirty="0">
                        <a:effectLst/>
                        <a:latin typeface="Twinkl Cursive Un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69526578"/>
                  </a:ext>
                </a:extLst>
              </a:tr>
              <a:tr h="629584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Symbols</a:t>
                      </a:r>
                      <a:endParaRPr lang="en-GB" sz="1200" b="1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Scientific symbols can be used to represent the components in a circuit. (see diagram)</a:t>
                      </a: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Twinkl Cursive Un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42221814"/>
                  </a:ext>
                </a:extLst>
              </a:tr>
              <a:tr h="839445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Insulator</a:t>
                      </a:r>
                      <a:endParaRPr lang="en-GB" sz="1200" b="1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Unlooped" panose="02000000000000000000" pitchFamily="2" charset="0"/>
                          <a:ea typeface="+mn-ea"/>
                          <a:cs typeface="+mn-cs"/>
                        </a:rPr>
                        <a:t>An insulator is an object that </a:t>
                      </a:r>
                      <a:r>
                        <a:rPr lang="en-US" sz="1200" b="1" i="0" kern="1200" dirty="0">
                          <a:solidFill>
                            <a:schemeClr val="dk1"/>
                          </a:solidFill>
                          <a:effectLst/>
                          <a:latin typeface="Twinkl Cursive Unlooped" panose="02000000000000000000" pitchFamily="2" charset="0"/>
                          <a:ea typeface="+mn-ea"/>
                          <a:cs typeface="+mn-cs"/>
                        </a:rPr>
                        <a:t>does not allow electricity to flow through </a:t>
                      </a:r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Unlooped" panose="02000000000000000000" pitchFamily="2" charset="0"/>
                          <a:ea typeface="+mn-ea"/>
                          <a:cs typeface="+mn-cs"/>
                        </a:rPr>
                        <a:t>it easily. Rubber, paper and some plastics are good insulators.</a:t>
                      </a:r>
                      <a:endParaRPr lang="en-GB" sz="1000" dirty="0">
                        <a:effectLst/>
                        <a:latin typeface="Twinkl Cursive Un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68354748"/>
                  </a:ext>
                </a:extLst>
              </a:tr>
              <a:tr h="839445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Conductor</a:t>
                      </a:r>
                      <a:endParaRPr lang="en-GB" sz="1200" b="1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effectLst/>
                          <a:latin typeface="Twinkl Cursive Unlooped" panose="020000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conductor is an object that </a:t>
                      </a:r>
                      <a:r>
                        <a:rPr lang="en-US" sz="1200" b="1" dirty="0">
                          <a:effectLst/>
                          <a:latin typeface="Twinkl Cursive Unlooped" panose="020000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allows electricity to flow through </a:t>
                      </a:r>
                      <a:r>
                        <a:rPr lang="en-US" sz="1200" dirty="0">
                          <a:effectLst/>
                          <a:latin typeface="Twinkl Cursive Unlooped" panose="020000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it easily. Objects made of metal are good conductors. </a:t>
                      </a:r>
                      <a:endParaRPr lang="en-GB" sz="1200" dirty="0">
                        <a:effectLst/>
                        <a:latin typeface="Twinkl Cursive Unlooped" panose="020000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3174532"/>
                  </a:ext>
                </a:extLst>
              </a:tr>
              <a:tr h="419722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Component</a:t>
                      </a:r>
                      <a:endParaRPr lang="en-GB" sz="1200" b="1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A part or element used in a circuit. (cell, bulb, buzzer, motor)</a:t>
                      </a: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Twinkl Cursive Un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31404603"/>
                  </a:ext>
                </a:extLst>
              </a:tr>
              <a:tr h="4197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Cell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Unlooped" panose="02000000000000000000" pitchFamily="2" charset="0"/>
                          <a:ea typeface="+mn-ea"/>
                          <a:cs typeface="+mn-cs"/>
                        </a:rPr>
                        <a:t>Supplies electrical energy. A cell is a single component.</a:t>
                      </a:r>
                      <a:endParaRPr lang="en-GB" sz="1000" i="0" dirty="0">
                        <a:solidFill>
                          <a:schemeClr val="tx1"/>
                        </a:solidFill>
                        <a:effectLst/>
                        <a:latin typeface="Twinkl Cursive Un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1654221"/>
                  </a:ext>
                </a:extLst>
              </a:tr>
              <a:tr h="3147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Battery</a:t>
                      </a:r>
                      <a:endParaRPr lang="en-GB" sz="1200" b="1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dirty="0">
                          <a:solidFill>
                            <a:srgbClr val="000000"/>
                          </a:solidFill>
                          <a:effectLst/>
                          <a:latin typeface="Twinkl Cursive Unlooped" panose="02000000000000000000" pitchFamily="2" charset="0"/>
                        </a:rPr>
                        <a:t>A battery is a collection of </a:t>
                      </a:r>
                      <a:r>
                        <a:rPr lang="en-US" sz="1200" b="1" i="0" dirty="0">
                          <a:solidFill>
                            <a:srgbClr val="000000"/>
                          </a:solidFill>
                          <a:effectLst/>
                          <a:latin typeface="Twinkl Cursive Unlooped" panose="02000000000000000000" pitchFamily="2" charset="0"/>
                        </a:rPr>
                        <a:t>cells.</a:t>
                      </a:r>
                      <a:endParaRPr lang="en-GB" sz="1200" b="1" i="0" dirty="0">
                        <a:solidFill>
                          <a:schemeClr val="tx1"/>
                        </a:solidFill>
                        <a:effectLst/>
                        <a:latin typeface="Twinkl Cursive Un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13957237"/>
                  </a:ext>
                </a:extLst>
              </a:tr>
              <a:tr h="4197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Switch</a:t>
                      </a:r>
                      <a:endParaRPr lang="en-GB" sz="1200" b="1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A switch turns an electrical circuit on or off by breaking </a:t>
                      </a: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or completing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the circuit</a:t>
                      </a:r>
                      <a:endParaRPr lang="en-GB" sz="1200" b="0" i="0" dirty="0">
                        <a:solidFill>
                          <a:schemeClr val="tx1"/>
                        </a:solidFill>
                        <a:effectLst/>
                        <a:latin typeface="Twinkl Cursive Un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0937740"/>
                  </a:ext>
                </a:extLst>
              </a:tr>
              <a:tr h="4197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Current</a:t>
                      </a:r>
                      <a:endParaRPr lang="en-GB" sz="1200" b="1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A measure of how much </a:t>
                      </a:r>
                      <a:r>
                        <a:rPr lang="en-US" sz="1200" b="1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electrical charge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flows</a:t>
                      </a:r>
                      <a:r>
                        <a:rPr lang="en-US" sz="1200" b="1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through a circuit.</a:t>
                      </a:r>
                      <a:r>
                        <a:rPr lang="en-US" sz="1200" b="1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 (amps)</a:t>
                      </a:r>
                      <a:endParaRPr lang="en-GB" sz="1200" b="0" i="0" dirty="0">
                        <a:solidFill>
                          <a:schemeClr val="tx1"/>
                        </a:solidFill>
                        <a:effectLst/>
                        <a:latin typeface="Twinkl Cursive Un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09772685"/>
                  </a:ext>
                </a:extLst>
              </a:tr>
              <a:tr h="6295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Voltage</a:t>
                      </a:r>
                      <a:endParaRPr lang="en-GB" sz="1200" b="1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The measure of how much energy is carried by electrical charge; the ‘push’ from the power source </a:t>
                      </a:r>
                      <a:r>
                        <a:rPr lang="en-US" sz="1200" b="1" i="0" dirty="0">
                          <a:solidFill>
                            <a:schemeClr val="tx1"/>
                          </a:solidFill>
                          <a:effectLst/>
                          <a:latin typeface="Twinkl Cursive Unlooped" panose="02000000000000000000" pitchFamily="2" charset="0"/>
                        </a:rPr>
                        <a:t>(volts)</a:t>
                      </a:r>
                      <a:endParaRPr lang="en-GB" sz="1200" b="1" i="0" dirty="0">
                        <a:solidFill>
                          <a:schemeClr val="tx1"/>
                        </a:solidFill>
                        <a:effectLst/>
                        <a:latin typeface="Twinkl Cursive Un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28994244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5D8AB3B3-B463-79AC-7833-7439D6BEA7B8}"/>
              </a:ext>
            </a:extLst>
          </p:cNvPr>
          <p:cNvSpPr txBox="1"/>
          <p:nvPr/>
        </p:nvSpPr>
        <p:spPr>
          <a:xfrm>
            <a:off x="138883" y="1411285"/>
            <a:ext cx="2832917" cy="120032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circuit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will always have a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cell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or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battery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as well as other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components 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connected using wires. Components such as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bulbs, buzzers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switches 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motors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need a battery in order to work. </a:t>
            </a:r>
            <a:endParaRPr lang="en-US" sz="500" b="1" dirty="0">
              <a:latin typeface="Twinkl Cursive Un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3C6EEF8-DC6B-8FAB-1FFB-3916ADCAFB14}"/>
              </a:ext>
            </a:extLst>
          </p:cNvPr>
          <p:cNvSpPr txBox="1"/>
          <p:nvPr/>
        </p:nvSpPr>
        <p:spPr>
          <a:xfrm>
            <a:off x="362995" y="951775"/>
            <a:ext cx="2384692" cy="307777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en-US" sz="1400" b="1" dirty="0">
                <a:latin typeface="Twinkl Cursive Unlooped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Electrical circuit symbols</a:t>
            </a:r>
            <a:endParaRPr lang="en-GB" sz="1200" b="1" dirty="0">
              <a:effectLst/>
              <a:latin typeface="Twinkl Cursive Unlooped" panose="02000000000000000000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F572B2-1E73-4FD3-16FF-3102D3ABC342}"/>
              </a:ext>
            </a:extLst>
          </p:cNvPr>
          <p:cNvSpPr/>
          <p:nvPr/>
        </p:nvSpPr>
        <p:spPr>
          <a:xfrm>
            <a:off x="362995" y="67063"/>
            <a:ext cx="827886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accent6"/>
                </a:solidFill>
                <a:effectLst>
                  <a:reflection blurRad="6350" stA="53000" endA="300" endPos="35500" dir="5400000" sy="-90000" algn="bl" rotWithShape="0"/>
                </a:effectLst>
                <a:latin typeface="Twinkl Cursive Unlooped" panose="02000000000000000000" pitchFamily="2" charset="0"/>
              </a:rPr>
              <a:t>Science – Electricity</a:t>
            </a:r>
          </a:p>
        </p:txBody>
      </p:sp>
      <p:sp>
        <p:nvSpPr>
          <p:cNvPr id="1024" name="TextBox 1023">
            <a:extLst>
              <a:ext uri="{FF2B5EF4-FFF2-40B4-BE49-F238E27FC236}">
                <a16:creationId xmlns:a16="http://schemas.microsoft.com/office/drawing/2014/main" id="{4A58B1D3-FF93-9642-0501-960E38068F1E}"/>
              </a:ext>
            </a:extLst>
          </p:cNvPr>
          <p:cNvSpPr txBox="1"/>
          <p:nvPr/>
        </p:nvSpPr>
        <p:spPr>
          <a:xfrm>
            <a:off x="7483320" y="128618"/>
            <a:ext cx="2993268" cy="523220"/>
          </a:xfrm>
          <a:prstGeom prst="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en-GB" sz="1400" b="1" u="sng" dirty="0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Electricity</a:t>
            </a:r>
            <a:r>
              <a:rPr lang="en-GB" sz="1400" b="1" dirty="0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is an </a:t>
            </a:r>
            <a:r>
              <a:rPr lang="en-GB" sz="1400" b="1" u="sng" dirty="0">
                <a:latin typeface="Twinkl Cursive Unlooped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energy</a:t>
            </a:r>
            <a:r>
              <a:rPr lang="en-GB" sz="1400" b="1" dirty="0">
                <a:latin typeface="Twinkl Cursive Unlooped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which can be used to power electrical items.</a:t>
            </a:r>
            <a:endParaRPr lang="en-GB" sz="1200" b="1" dirty="0">
              <a:effectLst/>
              <a:latin typeface="Twinkl Cursive Unlooped" panose="02000000000000000000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59690B-EE18-6E8A-C313-4412F63BC79E}"/>
              </a:ext>
            </a:extLst>
          </p:cNvPr>
          <p:cNvSpPr txBox="1"/>
          <p:nvPr/>
        </p:nvSpPr>
        <p:spPr>
          <a:xfrm>
            <a:off x="138182" y="3750286"/>
            <a:ext cx="3132579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brightness of a bulb 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or the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loudness of a buzzer 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is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affected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by the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number of cells 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 a circuit.</a:t>
            </a:r>
            <a:endParaRPr lang="en-US" sz="500" b="1" dirty="0">
              <a:latin typeface="Twinkl Cursive Un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ED0BA21-DEE8-FF4E-838E-07045856B780}"/>
              </a:ext>
            </a:extLst>
          </p:cNvPr>
          <p:cNvSpPr txBox="1"/>
          <p:nvPr/>
        </p:nvSpPr>
        <p:spPr>
          <a:xfrm>
            <a:off x="2922564" y="831512"/>
            <a:ext cx="3781315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When drawing electrical circuits, you should use the standard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symbol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 to show the different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components.</a:t>
            </a:r>
            <a:endParaRPr lang="en-US" sz="500" b="1" dirty="0">
              <a:latin typeface="Twinkl Cursive Un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1A2A5D4-BABD-082C-A4EB-DAFC9D8DDFCB}"/>
              </a:ext>
            </a:extLst>
          </p:cNvPr>
          <p:cNvGrpSpPr/>
          <p:nvPr/>
        </p:nvGrpSpPr>
        <p:grpSpPr>
          <a:xfrm>
            <a:off x="3051672" y="1325151"/>
            <a:ext cx="3554547" cy="1707024"/>
            <a:chOff x="138182" y="2317482"/>
            <a:chExt cx="4231719" cy="2060615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D9D38B1A-FD18-56A8-F779-4B460A00FBEA}"/>
                </a:ext>
              </a:extLst>
            </p:cNvPr>
            <p:cNvGrpSpPr/>
            <p:nvPr/>
          </p:nvGrpSpPr>
          <p:grpSpPr>
            <a:xfrm>
              <a:off x="138182" y="2317482"/>
              <a:ext cx="4231719" cy="2060615"/>
              <a:chOff x="138182" y="2317482"/>
              <a:chExt cx="4231719" cy="2060615"/>
            </a:xfrm>
          </p:grpSpPr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25A49F22-2FAE-599C-DE93-35F8127685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38182" y="2317482"/>
                <a:ext cx="4231719" cy="2060615"/>
              </a:xfrm>
              <a:prstGeom prst="rect">
                <a:avLst/>
              </a:prstGeom>
            </p:spPr>
          </p:pic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BE1A9C48-75AE-80F7-3FC5-9EB775FA61EC}"/>
                  </a:ext>
                </a:extLst>
              </p:cNvPr>
              <p:cNvSpPr/>
              <p:nvPr/>
            </p:nvSpPr>
            <p:spPr>
              <a:xfrm>
                <a:off x="602919" y="3264408"/>
                <a:ext cx="560838" cy="51206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021CABD-CF3E-7E63-E03F-9539B054B7B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11932" t="55864" r="79366" b="28161"/>
            <a:stretch/>
          </p:blipFill>
          <p:spPr>
            <a:xfrm>
              <a:off x="523047" y="3183197"/>
              <a:ext cx="368229" cy="329184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C982339E-21BD-A236-CD48-5B19E397F11B}"/>
              </a:ext>
            </a:extLst>
          </p:cNvPr>
          <p:cNvSpPr txBox="1"/>
          <p:nvPr/>
        </p:nvSpPr>
        <p:spPr>
          <a:xfrm>
            <a:off x="124973" y="4521529"/>
            <a:ext cx="3132580" cy="120032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When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more bulbs 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are added to a circuit, they will be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dimmer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than if there was one bulb. This is because the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electricity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shared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between the two bulbs. More voltage would be needed to make them brighter.</a:t>
            </a:r>
            <a:endParaRPr lang="en-US" sz="500" b="1" dirty="0">
              <a:latin typeface="Twinkl Cursive Un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5DBD6E0-3DBA-7C2E-2FDE-3FDF7BBBB1F9}"/>
              </a:ext>
            </a:extLst>
          </p:cNvPr>
          <p:cNvSpPr txBox="1"/>
          <p:nvPr/>
        </p:nvSpPr>
        <p:spPr>
          <a:xfrm>
            <a:off x="138883" y="5846770"/>
            <a:ext cx="3132579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When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switches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are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open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or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wires 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are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removed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from a circuit (so that it breaks the circuit), bulbs and buzzers will </a:t>
            </a:r>
            <a:r>
              <a:rPr lang="en-US" sz="1200" b="1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turn off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500" b="1" dirty="0">
              <a:latin typeface="Twinkl Cursive Un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AF5CE34-6AD7-0058-F3D6-32DE2343BE7B}"/>
              </a:ext>
            </a:extLst>
          </p:cNvPr>
          <p:cNvSpPr txBox="1"/>
          <p:nvPr/>
        </p:nvSpPr>
        <p:spPr>
          <a:xfrm>
            <a:off x="362995" y="3148213"/>
            <a:ext cx="2384692" cy="307777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en-US" sz="1400" b="1" dirty="0">
                <a:latin typeface="Twinkl Cursive Unlooped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Variation of components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FA4FDEB-F61A-22F2-73DF-28C680B9B1F8}"/>
              </a:ext>
            </a:extLst>
          </p:cNvPr>
          <p:cNvSpPr txBox="1"/>
          <p:nvPr/>
        </p:nvSpPr>
        <p:spPr>
          <a:xfrm>
            <a:off x="2993531" y="3099450"/>
            <a:ext cx="3618961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When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changes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are made to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circuits</a:t>
            </a:r>
            <a:r>
              <a:rPr lang="en-US" sz="1200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components can </a:t>
            </a:r>
            <a:r>
              <a:rPr lang="en-US" sz="1200" b="1" dirty="0"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function differently.</a:t>
            </a:r>
            <a:endParaRPr lang="en-US" sz="500" b="1" dirty="0">
              <a:latin typeface="Twinkl Cursive Un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F751E3DB-639D-AAAC-1D53-C1E24370B48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79905" y="52960"/>
            <a:ext cx="911830" cy="7792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A550AAEE-6479-24FB-E9AA-EAA68CA0C48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34246" y="4584992"/>
            <a:ext cx="1366011" cy="97527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66D0E617-6190-BA58-83AF-EED24EAF6DE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6200000">
            <a:off x="3565326" y="5458887"/>
            <a:ext cx="1151456" cy="150543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2A9CD1B5-826A-C9EC-EBA6-E87F8FA7069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90547" y="5553660"/>
            <a:ext cx="1366011" cy="1221131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348EAF3A-ABC9-53F2-C227-0BFB42FEE25F}"/>
              </a:ext>
            </a:extLst>
          </p:cNvPr>
          <p:cNvGrpSpPr/>
          <p:nvPr/>
        </p:nvGrpSpPr>
        <p:grpSpPr>
          <a:xfrm>
            <a:off x="3713246" y="3670485"/>
            <a:ext cx="1366012" cy="1097964"/>
            <a:chOff x="3713246" y="3670485"/>
            <a:chExt cx="1366012" cy="1097964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07C83642-80A4-8FB8-19C7-E17E85B841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3713246" y="3670485"/>
              <a:ext cx="1366012" cy="1097964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92949A8-EEEF-E53B-F4B6-75BDFF9C62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6153" t="75646" r="79901"/>
            <a:stretch/>
          </p:blipFill>
          <p:spPr>
            <a:xfrm>
              <a:off x="3976453" y="4500698"/>
              <a:ext cx="293921" cy="2674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93D9611-343A-6B1B-7169-EA5FDB8D316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6153" t="75646" r="79901"/>
            <a:stretch/>
          </p:blipFill>
          <p:spPr>
            <a:xfrm>
              <a:off x="4560850" y="4500698"/>
              <a:ext cx="293921" cy="267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92383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9B188021558E428B9692A5BB28FD89" ma:contentTypeVersion="16" ma:contentTypeDescription="Create a new document." ma:contentTypeScope="" ma:versionID="58cbd4de82ecd860c157b3ffa97031ae">
  <xsd:schema xmlns:xsd="http://www.w3.org/2001/XMLSchema" xmlns:xs="http://www.w3.org/2001/XMLSchema" xmlns:p="http://schemas.microsoft.com/office/2006/metadata/properties" xmlns:ns2="a29d7e1d-f273-4458-81e5-b4961c919c43" xmlns:ns3="224c7cf4-3a6d-4f6f-84a1-26000eecd371" targetNamespace="http://schemas.microsoft.com/office/2006/metadata/properties" ma:root="true" ma:fieldsID="3226e5f67f61f57ddce8f08d4bb0c21f" ns2:_="" ns3:_="">
    <xsd:import namespace="a29d7e1d-f273-4458-81e5-b4961c919c43"/>
    <xsd:import namespace="224c7cf4-3a6d-4f6f-84a1-26000eecd3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9d7e1d-f273-4458-81e5-b4961c919c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4c7cf4-3a6d-4f6f-84a1-26000eecd371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1d57fb37-8b28-4f0f-b662-b16589395c05}" ma:internalName="TaxCatchAll" ma:showField="CatchAllData" ma:web="224c7cf4-3a6d-4f6f-84a1-26000eecd37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29d7e1d-f273-4458-81e5-b4961c919c43">
      <Terms xmlns="http://schemas.microsoft.com/office/infopath/2007/PartnerControls"/>
    </lcf76f155ced4ddcb4097134ff3c332f>
    <TaxCatchAll xmlns="224c7cf4-3a6d-4f6f-84a1-26000eecd371" xsi:nil="true"/>
  </documentManagement>
</p:properties>
</file>

<file path=customXml/itemProps1.xml><?xml version="1.0" encoding="utf-8"?>
<ds:datastoreItem xmlns:ds="http://schemas.openxmlformats.org/officeDocument/2006/customXml" ds:itemID="{2868420D-0DB8-4177-973D-943FD15DB5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29d7e1d-f273-4458-81e5-b4961c919c43"/>
    <ds:schemaRef ds:uri="224c7cf4-3a6d-4f6f-84a1-26000eecd3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7FE06A1-C51F-49FB-A0CC-3F09D894CC6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B69170-1FFF-4800-AAAB-CECBD30EDDDD}">
  <ds:schemaRefs>
    <ds:schemaRef ds:uri="224c7cf4-3a6d-4f6f-84a1-26000eecd371"/>
    <ds:schemaRef ds:uri="a29d7e1d-f273-4458-81e5-b4961c919c4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19595</TotalTime>
  <Words>360</Words>
  <Application>Microsoft Office PowerPoint</Application>
  <PresentationFormat>Widescreen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Unlooped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Mintey</dc:creator>
  <cp:lastModifiedBy>Gemma  Rolley</cp:lastModifiedBy>
  <cp:revision>5</cp:revision>
  <cp:lastPrinted>2023-11-09T11:21:47Z</cp:lastPrinted>
  <dcterms:created xsi:type="dcterms:W3CDTF">2022-09-08T10:14:33Z</dcterms:created>
  <dcterms:modified xsi:type="dcterms:W3CDTF">2026-03-22T17:23:27Z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0x010100639B188021558E428B9692A5BB28FD89</vt:lpwstr>
  </property>
  <property fmtid="{D5CDD505-2E9C-101B-9397-08002B2CF9AE}" pid="3" name="MediaServiceImageTags">
    <vt:lpwstr/>
  </property>
</Properties>
</file>