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p:scale>
          <a:sx n="66" d="100"/>
          <a:sy n="66" d="100"/>
        </p:scale>
        <p:origin x="644"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5000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500063"/>
          </a:xfrm>
          <a:prstGeom prst="rect">
            <a:avLst/>
          </a:prstGeom>
        </p:spPr>
        <p:txBody>
          <a:bodyPr vert="horz" lIns="91440" tIns="45720" rIns="91440" bIns="45720" rtlCol="0"/>
          <a:lstStyle>
            <a:lvl1pPr algn="r">
              <a:defRPr sz="1200"/>
            </a:lvl1pPr>
          </a:lstStyle>
          <a:p>
            <a:fld id="{8107A184-357E-42A7-A57E-8646203FFD6B}" type="datetimeFigureOut">
              <a:rPr lang="en-GB" smtClean="0"/>
              <a:t>28/08/2024</a:t>
            </a:fld>
            <a:endParaRPr lang="en-GB"/>
          </a:p>
        </p:txBody>
      </p:sp>
      <p:sp>
        <p:nvSpPr>
          <p:cNvPr id="4" name="Slide Image Placeholder 3"/>
          <p:cNvSpPr>
            <a:spLocks noGrp="1" noRot="1" noChangeAspect="1"/>
          </p:cNvSpPr>
          <p:nvPr>
            <p:ph type="sldImg" idx="2"/>
          </p:nvPr>
        </p:nvSpPr>
        <p:spPr>
          <a:xfrm>
            <a:off x="404813" y="1247775"/>
            <a:ext cx="5988050" cy="33686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803775"/>
            <a:ext cx="5438775" cy="39306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82138"/>
            <a:ext cx="2946400" cy="50006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82138"/>
            <a:ext cx="2946400" cy="500062"/>
          </a:xfrm>
          <a:prstGeom prst="rect">
            <a:avLst/>
          </a:prstGeom>
        </p:spPr>
        <p:txBody>
          <a:bodyPr vert="horz" lIns="91440" tIns="45720" rIns="91440" bIns="45720" rtlCol="0" anchor="b"/>
          <a:lstStyle>
            <a:lvl1pPr algn="r">
              <a:defRPr sz="1200"/>
            </a:lvl1pPr>
          </a:lstStyle>
          <a:p>
            <a:fld id="{4A6F197F-F91E-4272-8622-E6C09ECE9DD3}" type="slidenum">
              <a:rPr lang="en-GB" smtClean="0"/>
              <a:t>‹#›</a:t>
            </a:fld>
            <a:endParaRPr lang="en-GB"/>
          </a:p>
        </p:txBody>
      </p:sp>
    </p:spTree>
    <p:extLst>
      <p:ext uri="{BB962C8B-B14F-4D97-AF65-F5344CB8AC3E}">
        <p14:creationId xmlns:p14="http://schemas.microsoft.com/office/powerpoint/2010/main" val="448498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Images from </a:t>
            </a:r>
            <a:r>
              <a:rPr lang="en-US" dirty="0" err="1"/>
              <a:t>twinkl</a:t>
            </a:r>
            <a:r>
              <a:rPr lang="en-US" dirty="0"/>
              <a:t> and CPG plus (KH subscription)</a:t>
            </a:r>
            <a:endParaRPr lang="en-GB" dirty="0"/>
          </a:p>
        </p:txBody>
      </p:sp>
      <p:sp>
        <p:nvSpPr>
          <p:cNvPr id="4" name="Slide Number Placeholder 3"/>
          <p:cNvSpPr>
            <a:spLocks noGrp="1"/>
          </p:cNvSpPr>
          <p:nvPr>
            <p:ph type="sldNum" sz="quarter" idx="5"/>
          </p:nvPr>
        </p:nvSpPr>
        <p:spPr/>
        <p:txBody>
          <a:bodyPr/>
          <a:lstStyle/>
          <a:p>
            <a:fld id="{4A6F197F-F91E-4272-8622-E6C09ECE9DD3}" type="slidenum">
              <a:rPr lang="en-GB" smtClean="0"/>
              <a:t>1</a:t>
            </a:fld>
            <a:endParaRPr lang="en-GB"/>
          </a:p>
        </p:txBody>
      </p:sp>
    </p:spTree>
    <p:extLst>
      <p:ext uri="{BB962C8B-B14F-4D97-AF65-F5344CB8AC3E}">
        <p14:creationId xmlns:p14="http://schemas.microsoft.com/office/powerpoint/2010/main" val="3546001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4B895-2F1E-E7C4-23AE-5BB622489F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4E25551-0D58-466A-51DF-525522F843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8BFB7F-070A-D17C-C686-D72D52CDEB1A}"/>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5" name="Footer Placeholder 4">
            <a:extLst>
              <a:ext uri="{FF2B5EF4-FFF2-40B4-BE49-F238E27FC236}">
                <a16:creationId xmlns:a16="http://schemas.microsoft.com/office/drawing/2014/main" id="{B0C34635-836C-A87A-16B3-FFDF30ADF0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8F1A4B-6827-97B7-20AD-DFD5E583D0F8}"/>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1651898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C67B3-B88A-0DB2-70B8-141D94F623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4AE542-7D71-3766-1B6E-B153744C41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F1E13B-B8E1-6A2B-F24A-A19E14AFB109}"/>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5" name="Footer Placeholder 4">
            <a:extLst>
              <a:ext uri="{FF2B5EF4-FFF2-40B4-BE49-F238E27FC236}">
                <a16:creationId xmlns:a16="http://schemas.microsoft.com/office/drawing/2014/main" id="{407F17AC-B885-630D-4BFA-A6DD5218BC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EBC462-1136-1D74-BF40-21C63CFFF2BF}"/>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1694520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45870-F3BA-5697-8BDA-154407E5BD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52E7043-DAE9-0486-FB54-DE3D81EE7A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436BEC-5FFF-AB4D-7611-501DDFE4B135}"/>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5" name="Footer Placeholder 4">
            <a:extLst>
              <a:ext uri="{FF2B5EF4-FFF2-40B4-BE49-F238E27FC236}">
                <a16:creationId xmlns:a16="http://schemas.microsoft.com/office/drawing/2014/main" id="{BF74ABDF-0DDF-BA9B-1088-BDE3B58DCB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5F3401-560E-AB2B-CDDD-CC4F612D1558}"/>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198489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E14B5-A966-912D-6993-3E492E54B3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27C1B7-AEDA-0A42-8490-5E0DBC99B9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848F43-42B6-447C-94CA-7F918EA123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FD0664-3A98-9EC5-BACA-97A1CDBC513C}"/>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6" name="Footer Placeholder 5">
            <a:extLst>
              <a:ext uri="{FF2B5EF4-FFF2-40B4-BE49-F238E27FC236}">
                <a16:creationId xmlns:a16="http://schemas.microsoft.com/office/drawing/2014/main" id="{A1E57D6F-EC76-2082-78E3-613BB775DE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C630D4-043F-610C-017E-431B4A82B676}"/>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1258667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FE3EF-EC76-82BF-C942-EAA095CF378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A025FE-FC7C-BDD4-8FB6-1BDD995BC0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EB4EA9-EDE9-F04A-0259-343DA6C43A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537741E-E68B-C179-E0B2-FFE5F4A6E1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69ED79-09CB-019A-D21A-838F0B30B2E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159AA1D-BC0F-4D72-C8B7-4E2BD895F799}"/>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8" name="Footer Placeholder 7">
            <a:extLst>
              <a:ext uri="{FF2B5EF4-FFF2-40B4-BE49-F238E27FC236}">
                <a16:creationId xmlns:a16="http://schemas.microsoft.com/office/drawing/2014/main" id="{FF0BFCBA-AB96-6ABC-6523-ABB689FECF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25367D-51AA-52A4-5C9C-3D7D48EE7EA1}"/>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2269685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33986-2B4B-F1B2-8659-DCD9E8D58F9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F8A24DE-52EF-958C-C7E5-A3E883318156}"/>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4" name="Footer Placeholder 3">
            <a:extLst>
              <a:ext uri="{FF2B5EF4-FFF2-40B4-BE49-F238E27FC236}">
                <a16:creationId xmlns:a16="http://schemas.microsoft.com/office/drawing/2014/main" id="{26A50001-A2ED-150D-EB19-F86AC1AA6B3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FDB7C4-B916-8D7C-EA9D-6ACC587D48AB}"/>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2572759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DCCD2C-ABE2-DBD4-954C-4E77F0C1AA2B}"/>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3" name="Footer Placeholder 2">
            <a:extLst>
              <a:ext uri="{FF2B5EF4-FFF2-40B4-BE49-F238E27FC236}">
                <a16:creationId xmlns:a16="http://schemas.microsoft.com/office/drawing/2014/main" id="{9C967513-A2B3-43A8-9E91-CFD41990F28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F9EC62-22DA-B5E0-4BA6-E53DEDF78EBB}"/>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3779490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92224-E7E4-8098-0392-672656A9FB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F9550D-D16F-8CD3-C3AB-926F58C00C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5E99F9F-BB9D-DD1A-CAE4-6D8F96B944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A34878-AC14-E96E-6B2C-1802197A1CA1}"/>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6" name="Footer Placeholder 5">
            <a:extLst>
              <a:ext uri="{FF2B5EF4-FFF2-40B4-BE49-F238E27FC236}">
                <a16:creationId xmlns:a16="http://schemas.microsoft.com/office/drawing/2014/main" id="{A4CC4894-288A-8E85-6CEB-AB4A00471A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1AE326-03CF-E047-03E5-37D08D92EA2F}"/>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2694190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A7E95-3837-5A09-60DA-915EAC557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7067E90-9BB3-2D42-BA8D-6607E5A9B4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98F3C0-0E52-50AD-000E-D41A1EB319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770DAE-19E8-17C4-3A06-613ABE81C0D6}"/>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6" name="Footer Placeholder 5">
            <a:extLst>
              <a:ext uri="{FF2B5EF4-FFF2-40B4-BE49-F238E27FC236}">
                <a16:creationId xmlns:a16="http://schemas.microsoft.com/office/drawing/2014/main" id="{5CDFD997-42B3-720B-6B94-C510A5AC86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AF800B-57C6-1413-5CA4-F85FB9E9E73F}"/>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314214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57C6-8602-AC8F-11E0-F51D2BE0FF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B531A0-39B4-DAD7-2133-F700721E08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34B108-4EEF-1591-D586-C7B398934D4D}"/>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5" name="Footer Placeholder 4">
            <a:extLst>
              <a:ext uri="{FF2B5EF4-FFF2-40B4-BE49-F238E27FC236}">
                <a16:creationId xmlns:a16="http://schemas.microsoft.com/office/drawing/2014/main" id="{1CCF040C-4320-8DFD-415D-0F3526DA79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31ADFB-865C-87D7-1915-073C383AF8C7}"/>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4086663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83F916-D986-0459-7BA7-5E6144C4E4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959AB9-510C-F7DB-E4B4-94A68EF158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B4055F-0933-5A49-5E57-CCB452688A6C}"/>
              </a:ext>
            </a:extLst>
          </p:cNvPr>
          <p:cNvSpPr>
            <a:spLocks noGrp="1"/>
          </p:cNvSpPr>
          <p:nvPr>
            <p:ph type="dt" sz="half" idx="10"/>
          </p:nvPr>
        </p:nvSpPr>
        <p:spPr/>
        <p:txBody>
          <a:bodyPr/>
          <a:lstStyle/>
          <a:p>
            <a:fld id="{DBBDB9CA-B744-4C63-8CCF-F0C0FCF60276}" type="datetimeFigureOut">
              <a:rPr lang="en-GB" smtClean="0"/>
              <a:t>28/08/2024</a:t>
            </a:fld>
            <a:endParaRPr lang="en-GB"/>
          </a:p>
        </p:txBody>
      </p:sp>
      <p:sp>
        <p:nvSpPr>
          <p:cNvPr id="5" name="Footer Placeholder 4">
            <a:extLst>
              <a:ext uri="{FF2B5EF4-FFF2-40B4-BE49-F238E27FC236}">
                <a16:creationId xmlns:a16="http://schemas.microsoft.com/office/drawing/2014/main" id="{59ED8309-9FFB-90EC-7170-A14BA1AB48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163E8F-3C04-8BE5-6AC5-ADE3D35F25B0}"/>
              </a:ext>
            </a:extLst>
          </p:cNvPr>
          <p:cNvSpPr>
            <a:spLocks noGrp="1"/>
          </p:cNvSpPr>
          <p:nvPr>
            <p:ph type="sldNum" sz="quarter" idx="12"/>
          </p:nvPr>
        </p:nvSpPr>
        <p:spPr/>
        <p:txBody>
          <a:bodyPr/>
          <a:lstStyle/>
          <a:p>
            <a:fld id="{D8811602-0EB2-4C05-ADF6-5D6B35EEE92D}" type="slidenum">
              <a:rPr lang="en-GB" smtClean="0"/>
              <a:t>‹#›</a:t>
            </a:fld>
            <a:endParaRPr lang="en-GB"/>
          </a:p>
        </p:txBody>
      </p:sp>
    </p:spTree>
    <p:extLst>
      <p:ext uri="{BB962C8B-B14F-4D97-AF65-F5344CB8AC3E}">
        <p14:creationId xmlns:p14="http://schemas.microsoft.com/office/powerpoint/2010/main" val="43776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CEC9CB-7A60-39BB-FC47-CA0D9579F2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EC34CF-1174-09ED-642D-B9BFBDA165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95B155-C5EB-BF11-01C4-67DFECB9E0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BDB9CA-B744-4C63-8CCF-F0C0FCF60276}" type="datetimeFigureOut">
              <a:rPr lang="en-GB" smtClean="0"/>
              <a:t>28/08/2024</a:t>
            </a:fld>
            <a:endParaRPr lang="en-GB"/>
          </a:p>
        </p:txBody>
      </p:sp>
      <p:sp>
        <p:nvSpPr>
          <p:cNvPr id="5" name="Footer Placeholder 4">
            <a:extLst>
              <a:ext uri="{FF2B5EF4-FFF2-40B4-BE49-F238E27FC236}">
                <a16:creationId xmlns:a16="http://schemas.microsoft.com/office/drawing/2014/main" id="{2E70C93A-85B2-B7B4-7FB2-83F5ECA032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D68984-CBA7-A765-61F4-262D2C4D944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811602-0EB2-4C05-ADF6-5D6B35EEE92D}" type="slidenum">
              <a:rPr lang="en-GB" smtClean="0"/>
              <a:t>‹#›</a:t>
            </a:fld>
            <a:endParaRPr lang="en-GB"/>
          </a:p>
        </p:txBody>
      </p:sp>
    </p:spTree>
    <p:extLst>
      <p:ext uri="{BB962C8B-B14F-4D97-AF65-F5344CB8AC3E}">
        <p14:creationId xmlns:p14="http://schemas.microsoft.com/office/powerpoint/2010/main" val="41587253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logo&#10;&#10;Description automatically generated">
            <a:extLst>
              <a:ext uri="{FF2B5EF4-FFF2-40B4-BE49-F238E27FC236}">
                <a16:creationId xmlns:a16="http://schemas.microsoft.com/office/drawing/2014/main" id="{3D5A83B3-9922-43D4-483D-FB24E38A1A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96316" y="67409"/>
            <a:ext cx="509038" cy="509038"/>
          </a:xfrm>
          <a:prstGeom prst="rect">
            <a:avLst/>
          </a:prstGeom>
          <a:noFill/>
        </p:spPr>
      </p:pic>
      <p:pic>
        <p:nvPicPr>
          <p:cNvPr id="7" name="Picture 6" descr="A picture containing logo&#10;&#10;Description automatically generated">
            <a:extLst>
              <a:ext uri="{FF2B5EF4-FFF2-40B4-BE49-F238E27FC236}">
                <a16:creationId xmlns:a16="http://schemas.microsoft.com/office/drawing/2014/main" id="{B886148A-77D7-609A-26FB-B385D9D045A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302" y="67409"/>
            <a:ext cx="509038" cy="509038"/>
          </a:xfrm>
          <a:prstGeom prst="rect">
            <a:avLst/>
          </a:prstGeom>
          <a:noFill/>
        </p:spPr>
      </p:pic>
      <p:pic>
        <p:nvPicPr>
          <p:cNvPr id="2" name="Picture 1">
            <a:extLst>
              <a:ext uri="{FF2B5EF4-FFF2-40B4-BE49-F238E27FC236}">
                <a16:creationId xmlns:a16="http://schemas.microsoft.com/office/drawing/2014/main" id="{1DE14326-7FA9-26F5-C08D-398975D11D73}"/>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1108115" y="2135185"/>
            <a:ext cx="966688" cy="824044"/>
          </a:xfrm>
          <a:prstGeom prst="rect">
            <a:avLst/>
          </a:prstGeom>
        </p:spPr>
      </p:pic>
      <p:pic>
        <p:nvPicPr>
          <p:cNvPr id="6" name="Picture 5">
            <a:extLst>
              <a:ext uri="{FF2B5EF4-FFF2-40B4-BE49-F238E27FC236}">
                <a16:creationId xmlns:a16="http://schemas.microsoft.com/office/drawing/2014/main" id="{39E4CA89-6916-BE35-9599-9BE8A2FA91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12968" y="4602856"/>
            <a:ext cx="1015180" cy="824045"/>
          </a:xfrm>
          <a:prstGeom prst="rect">
            <a:avLst/>
          </a:prstGeom>
        </p:spPr>
      </p:pic>
      <p:pic>
        <p:nvPicPr>
          <p:cNvPr id="11" name="Picture 10">
            <a:extLst>
              <a:ext uri="{FF2B5EF4-FFF2-40B4-BE49-F238E27FC236}">
                <a16:creationId xmlns:a16="http://schemas.microsoft.com/office/drawing/2014/main" id="{96F1FFBB-7DFB-E87D-D3D7-B0FBAB12D11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7684"/>
          <a:stretch/>
        </p:blipFill>
        <p:spPr bwMode="auto">
          <a:xfrm>
            <a:off x="11108115" y="2955649"/>
            <a:ext cx="1004362" cy="824046"/>
          </a:xfrm>
          <a:prstGeom prst="rect">
            <a:avLst/>
          </a:prstGeom>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A990398A-959C-D742-A83C-1611FE51EEC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108115" y="1315599"/>
            <a:ext cx="966688" cy="824047"/>
          </a:xfrm>
          <a:prstGeom prst="rect">
            <a:avLst/>
          </a:prstGeom>
        </p:spPr>
      </p:pic>
      <p:pic>
        <p:nvPicPr>
          <p:cNvPr id="15" name="Picture 14">
            <a:extLst>
              <a:ext uri="{FF2B5EF4-FFF2-40B4-BE49-F238E27FC236}">
                <a16:creationId xmlns:a16="http://schemas.microsoft.com/office/drawing/2014/main" id="{E01E1983-DE90-D1F8-8F1D-B8B5F879984E}"/>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76811" y="3807164"/>
            <a:ext cx="887045" cy="788534"/>
          </a:xfrm>
          <a:prstGeom prst="rect">
            <a:avLst/>
          </a:prstGeom>
        </p:spPr>
      </p:pic>
      <p:pic>
        <p:nvPicPr>
          <p:cNvPr id="16" name="Picture 15">
            <a:extLst>
              <a:ext uri="{FF2B5EF4-FFF2-40B4-BE49-F238E27FC236}">
                <a16:creationId xmlns:a16="http://schemas.microsoft.com/office/drawing/2014/main" id="{479F7C10-C031-2736-8B50-AF1FF916C076}"/>
              </a:ext>
            </a:extLst>
          </p:cNvPr>
          <p:cNvPicPr>
            <a:picLocks noChangeAspect="1"/>
          </p:cNvPicPr>
          <p:nvPr/>
        </p:nvPicPr>
        <p:blipFill>
          <a:blip r:embed="rId9"/>
          <a:stretch>
            <a:fillRect/>
          </a:stretch>
        </p:blipFill>
        <p:spPr>
          <a:xfrm rot="745208">
            <a:off x="10884879" y="594172"/>
            <a:ext cx="1431969" cy="791693"/>
          </a:xfrm>
          <a:prstGeom prst="rect">
            <a:avLst/>
          </a:prstGeom>
        </p:spPr>
      </p:pic>
      <p:graphicFrame>
        <p:nvGraphicFramePr>
          <p:cNvPr id="32" name="Table 10">
            <a:extLst>
              <a:ext uri="{FF2B5EF4-FFF2-40B4-BE49-F238E27FC236}">
                <a16:creationId xmlns:a16="http://schemas.microsoft.com/office/drawing/2014/main" id="{7F92A8BE-30BB-47C0-39B6-26B56F637425}"/>
              </a:ext>
            </a:extLst>
          </p:cNvPr>
          <p:cNvGraphicFramePr>
            <a:graphicFrameLocks noGrp="1"/>
          </p:cNvGraphicFramePr>
          <p:nvPr>
            <p:extLst>
              <p:ext uri="{D42A27DB-BD31-4B8C-83A1-F6EECF244321}">
                <p14:modId xmlns:p14="http://schemas.microsoft.com/office/powerpoint/2010/main" val="295516392"/>
              </p:ext>
            </p:extLst>
          </p:nvPr>
        </p:nvGraphicFramePr>
        <p:xfrm>
          <a:off x="7378167" y="619595"/>
          <a:ext cx="3653773" cy="6165382"/>
        </p:xfrm>
        <a:graphic>
          <a:graphicData uri="http://schemas.openxmlformats.org/drawingml/2006/table">
            <a:tbl>
              <a:tblPr firstRow="1" bandRow="1">
                <a:tableStyleId>{21E4AEA4-8DFA-4A89-87EB-49C32662AFE0}</a:tableStyleId>
              </a:tblPr>
              <a:tblGrid>
                <a:gridCol w="1021898">
                  <a:extLst>
                    <a:ext uri="{9D8B030D-6E8A-4147-A177-3AD203B41FA5}">
                      <a16:colId xmlns:a16="http://schemas.microsoft.com/office/drawing/2014/main" val="1065607500"/>
                    </a:ext>
                  </a:extLst>
                </a:gridCol>
                <a:gridCol w="2631875">
                  <a:extLst>
                    <a:ext uri="{9D8B030D-6E8A-4147-A177-3AD203B41FA5}">
                      <a16:colId xmlns:a16="http://schemas.microsoft.com/office/drawing/2014/main" val="594977958"/>
                    </a:ext>
                  </a:extLst>
                </a:gridCol>
              </a:tblGrid>
              <a:tr h="374182">
                <a:tc gridSpan="2">
                  <a:txBody>
                    <a:bodyPr/>
                    <a:lstStyle/>
                    <a:p>
                      <a:pPr algn="ctr"/>
                      <a:r>
                        <a:rPr lang="en-GB" sz="1800" dirty="0">
                          <a:latin typeface="Twinkl Cursive Unlooped" panose="02000000000000000000" pitchFamily="2" charset="0"/>
                        </a:rPr>
                        <a:t>Key Vocabulary</a:t>
                      </a:r>
                    </a:p>
                  </a:txBody>
                  <a:tcPr/>
                </a:tc>
                <a:tc hMerge="1">
                  <a:txBody>
                    <a:bodyPr/>
                    <a:lstStyle/>
                    <a:p>
                      <a:endParaRPr lang="en-GB"/>
                    </a:p>
                  </a:txBody>
                  <a:tcPr/>
                </a:tc>
                <a:extLst>
                  <a:ext uri="{0D108BD9-81ED-4DB2-BD59-A6C34878D82A}">
                    <a16:rowId xmlns:a16="http://schemas.microsoft.com/office/drawing/2014/main" val="1856580101"/>
                  </a:ext>
                </a:extLst>
              </a:tr>
              <a:tr h="442345">
                <a:tc>
                  <a:txBody>
                    <a:bodyPr/>
                    <a:lstStyle/>
                    <a:p>
                      <a:r>
                        <a:rPr lang="en-GB" sz="1400" b="1" dirty="0">
                          <a:latin typeface="Twinkl Cursive Unlooped" panose="02000000000000000000" pitchFamily="2" charset="0"/>
                        </a:rPr>
                        <a:t>light</a:t>
                      </a:r>
                    </a:p>
                  </a:txBody>
                  <a:tcPr/>
                </a:tc>
                <a:tc>
                  <a:txBody>
                    <a:bodyPr/>
                    <a:lstStyle/>
                    <a:p>
                      <a:r>
                        <a:rPr lang="en-GB" sz="1400" dirty="0">
                          <a:latin typeface="Twinkl Cursive Unlooped" panose="02000000000000000000" pitchFamily="2" charset="0"/>
                        </a:rPr>
                        <a:t>A form of energy. It is the brightness that allows us to see things.</a:t>
                      </a:r>
                    </a:p>
                  </a:txBody>
                  <a:tcPr/>
                </a:tc>
                <a:extLst>
                  <a:ext uri="{0D108BD9-81ED-4DB2-BD59-A6C34878D82A}">
                    <a16:rowId xmlns:a16="http://schemas.microsoft.com/office/drawing/2014/main" val="4269526578"/>
                  </a:ext>
                </a:extLst>
              </a:tr>
              <a:tr h="442345">
                <a:tc>
                  <a:txBody>
                    <a:bodyPr/>
                    <a:lstStyle/>
                    <a:p>
                      <a:r>
                        <a:rPr lang="en-GB" sz="1400" b="1" dirty="0">
                          <a:latin typeface="Twinkl Cursive Unlooped" panose="02000000000000000000" pitchFamily="2" charset="0"/>
                        </a:rPr>
                        <a:t>optical</a:t>
                      </a:r>
                      <a:endParaRPr lang="en-GB" sz="1400" dirty="0"/>
                    </a:p>
                  </a:txBody>
                  <a:tcPr/>
                </a:tc>
                <a:tc>
                  <a:txBody>
                    <a:bodyPr/>
                    <a:lstStyle/>
                    <a:p>
                      <a:r>
                        <a:rPr lang="en-US" sz="1400" dirty="0">
                          <a:latin typeface="Twinkl Cursive Unlooped" panose="02000000000000000000" pitchFamily="2" charset="0"/>
                        </a:rPr>
                        <a:t>Term used when referring to the science of sight and the action of light.</a:t>
                      </a:r>
                      <a:endParaRPr lang="en-GB" sz="1400" dirty="0">
                        <a:latin typeface="Twinkl Cursive Unlooped" panose="02000000000000000000" pitchFamily="2" charset="0"/>
                      </a:endParaRPr>
                    </a:p>
                  </a:txBody>
                  <a:tcPr/>
                </a:tc>
                <a:extLst>
                  <a:ext uri="{0D108BD9-81ED-4DB2-BD59-A6C34878D82A}">
                    <a16:rowId xmlns:a16="http://schemas.microsoft.com/office/drawing/2014/main" val="1842221814"/>
                  </a:ext>
                </a:extLst>
              </a:tr>
              <a:tr h="431677">
                <a:tc>
                  <a:txBody>
                    <a:bodyPr/>
                    <a:lstStyle/>
                    <a:p>
                      <a:r>
                        <a:rPr lang="en-GB" sz="1400" b="1" dirty="0">
                          <a:latin typeface="Twinkl Cursive Unlooped" panose="02000000000000000000" pitchFamily="2" charset="0"/>
                        </a:rPr>
                        <a:t>light source</a:t>
                      </a:r>
                    </a:p>
                  </a:txBody>
                  <a:tcPr/>
                </a:tc>
                <a:tc>
                  <a:txBody>
                    <a:bodyPr/>
                    <a:lstStyle/>
                    <a:p>
                      <a:pPr algn="l"/>
                      <a:r>
                        <a:rPr lang="en-GB" sz="1400" b="0" dirty="0">
                          <a:solidFill>
                            <a:srgbClr val="222222"/>
                          </a:solidFill>
                          <a:effectLst/>
                          <a:latin typeface="Twinkl Cursive Unlooped" panose="02000000000000000000" pitchFamily="2" charset="0"/>
                          <a:ea typeface="Times New Roman" panose="02020603050405020304" pitchFamily="18" charset="0"/>
                          <a:cs typeface="Times New Roman" panose="02020603050405020304" pitchFamily="18" charset="0"/>
                        </a:rPr>
                        <a:t>A light source is anything that makes light. Natural light sources include the Sun and stars. Artificial light sources include lamp posts and televisions.</a:t>
                      </a:r>
                      <a:endParaRPr lang="en-GB" sz="1400" b="0" dirty="0">
                        <a:effectLst/>
                        <a:latin typeface="Twinkl Cursive Unlooped" panose="02000000000000000000" pitchFamily="2"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8354748"/>
                  </a:ext>
                </a:extLst>
              </a:tr>
              <a:tr h="446488">
                <a:tc>
                  <a:txBody>
                    <a:bodyPr/>
                    <a:lstStyle/>
                    <a:p>
                      <a:r>
                        <a:rPr lang="en-US" sz="1400" b="1" dirty="0">
                          <a:latin typeface="Twinkl Cursive Unlooped" panose="02000000000000000000" pitchFamily="2" charset="0"/>
                        </a:rPr>
                        <a:t>light rays</a:t>
                      </a:r>
                      <a:endParaRPr lang="en-GB" sz="1400" b="1" dirty="0">
                        <a:latin typeface="Twinkl Cursive Unlooped" panose="02000000000000000000" pitchFamily="2" charset="0"/>
                      </a:endParaRPr>
                    </a:p>
                  </a:txBody>
                  <a:tcPr/>
                </a:tc>
                <a:tc>
                  <a:txBody>
                    <a:bodyPr/>
                    <a:lstStyle/>
                    <a:p>
                      <a:r>
                        <a:rPr lang="en-US" sz="1400" dirty="0">
                          <a:latin typeface="Twinkl Cursive Unlooped" panose="02000000000000000000" pitchFamily="2" charset="0"/>
                        </a:rPr>
                        <a:t>A light ray or beam of light is a directional projection of light energy radiating from a light source. </a:t>
                      </a:r>
                      <a:endParaRPr lang="en-GB" sz="1400" dirty="0">
                        <a:latin typeface="Twinkl Cursive Unlooped" panose="02000000000000000000" pitchFamily="2" charset="0"/>
                      </a:endParaRPr>
                    </a:p>
                  </a:txBody>
                  <a:tcPr/>
                </a:tc>
                <a:extLst>
                  <a:ext uri="{0D108BD9-81ED-4DB2-BD59-A6C34878D82A}">
                    <a16:rowId xmlns:a16="http://schemas.microsoft.com/office/drawing/2014/main" val="2013174532"/>
                  </a:ext>
                </a:extLst>
              </a:tr>
              <a:tr h="216029">
                <a:tc>
                  <a:txBody>
                    <a:bodyPr/>
                    <a:lstStyle/>
                    <a:p>
                      <a:r>
                        <a:rPr lang="en-US" sz="1400" b="1" dirty="0">
                          <a:latin typeface="Twinkl Cursive Unlooped" panose="02000000000000000000" pitchFamily="2" charset="0"/>
                        </a:rPr>
                        <a:t>a</a:t>
                      </a:r>
                      <a:r>
                        <a:rPr lang="en-GB" sz="1400" b="1" dirty="0" err="1">
                          <a:latin typeface="Twinkl Cursive Unlooped" panose="02000000000000000000" pitchFamily="2" charset="0"/>
                        </a:rPr>
                        <a:t>bsorb</a:t>
                      </a:r>
                      <a:endParaRPr lang="en-GB" sz="1400" b="1" dirty="0">
                        <a:latin typeface="Twinkl Cursive Unlooped" panose="02000000000000000000" pitchFamily="2" charset="0"/>
                      </a:endParaRPr>
                    </a:p>
                  </a:txBody>
                  <a:tcPr/>
                </a:tc>
                <a:tc>
                  <a:txBody>
                    <a:bodyPr/>
                    <a:lstStyle/>
                    <a:p>
                      <a:r>
                        <a:rPr lang="en-US" sz="1400" dirty="0">
                          <a:latin typeface="Twinkl Cursive Unlooped" panose="02000000000000000000" pitchFamily="2" charset="0"/>
                        </a:rPr>
                        <a:t>To soak up or take in.</a:t>
                      </a:r>
                      <a:endParaRPr lang="en-GB" sz="1400" dirty="0">
                        <a:latin typeface="Twinkl Cursive Unlooped" panose="02000000000000000000" pitchFamily="2" charset="0"/>
                      </a:endParaRPr>
                    </a:p>
                  </a:txBody>
                  <a:tcPr/>
                </a:tc>
                <a:extLst>
                  <a:ext uri="{0D108BD9-81ED-4DB2-BD59-A6C34878D82A}">
                    <a16:rowId xmlns:a16="http://schemas.microsoft.com/office/drawing/2014/main" val="2321443747"/>
                  </a:ext>
                </a:extLst>
              </a:tr>
              <a:tr h="236566">
                <a:tc>
                  <a:txBody>
                    <a:bodyPr/>
                    <a:lstStyle/>
                    <a:p>
                      <a:r>
                        <a:rPr lang="en-US" sz="1400" b="1" dirty="0">
                          <a:latin typeface="Twinkl Cursive Unlooped" panose="02000000000000000000" pitchFamily="2" charset="0"/>
                        </a:rPr>
                        <a:t>r</a:t>
                      </a:r>
                      <a:r>
                        <a:rPr lang="en-GB" sz="1400" b="1" dirty="0" err="1">
                          <a:latin typeface="Twinkl Cursive Unlooped" panose="02000000000000000000" pitchFamily="2" charset="0"/>
                        </a:rPr>
                        <a:t>eflect</a:t>
                      </a:r>
                      <a:endParaRPr lang="en-GB" sz="1400" b="1" dirty="0">
                        <a:latin typeface="Twinkl Cursive Unlooped" panose="02000000000000000000" pitchFamily="2" charset="0"/>
                      </a:endParaRPr>
                    </a:p>
                  </a:txBody>
                  <a:tcPr/>
                </a:tc>
                <a:tc>
                  <a:txBody>
                    <a:bodyPr/>
                    <a:lstStyle/>
                    <a:p>
                      <a:pPr algn="l"/>
                      <a:r>
                        <a:rPr lang="en-GB" sz="1400" dirty="0">
                          <a:effectLst/>
                          <a:latin typeface="Twinkl Cursive Unlooped" panose="02000000000000000000" pitchFamily="2" charset="0"/>
                          <a:ea typeface="Times New Roman" panose="02020603050405020304" pitchFamily="18" charset="0"/>
                          <a:cs typeface="Times New Roman" panose="02020603050405020304" pitchFamily="18" charset="0"/>
                        </a:rPr>
                        <a:t>When light from an object is reflected by a surface, it changes direction. It bounces off the surface at the same angle as it hits it. </a:t>
                      </a:r>
                      <a:endParaRPr lang="en-GB" sz="1400" dirty="0">
                        <a:solidFill>
                          <a:srgbClr val="FF0000"/>
                        </a:solidFill>
                        <a:effectLst/>
                        <a:latin typeface="Twinkl Cursive Unlooped" panose="02000000000000000000" pitchFamily="2"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31404603"/>
                  </a:ext>
                </a:extLst>
              </a:tr>
              <a:tr h="241171">
                <a:tc>
                  <a:txBody>
                    <a:bodyPr/>
                    <a:lstStyle/>
                    <a:p>
                      <a:r>
                        <a:rPr lang="en-US" sz="1400" b="1" dirty="0">
                          <a:latin typeface="Twinkl Cursive Unlooped" panose="02000000000000000000" pitchFamily="2" charset="0"/>
                        </a:rPr>
                        <a:t>s</a:t>
                      </a:r>
                      <a:r>
                        <a:rPr lang="en-GB" sz="1400" b="1" dirty="0" err="1">
                          <a:latin typeface="Twinkl Cursive Unlooped" panose="02000000000000000000" pitchFamily="2" charset="0"/>
                        </a:rPr>
                        <a:t>hadow</a:t>
                      </a:r>
                      <a:endParaRPr lang="en-GB" sz="1400" b="1" dirty="0">
                        <a:latin typeface="Twinkl Cursive Unlooped" panose="02000000000000000000" pitchFamily="2" charset="0"/>
                      </a:endParaRPr>
                    </a:p>
                  </a:txBody>
                  <a:tcPr/>
                </a:tc>
                <a:tc>
                  <a:txBody>
                    <a:bodyPr/>
                    <a:lstStyle/>
                    <a:p>
                      <a:r>
                        <a:rPr lang="en-US" sz="1400" dirty="0">
                          <a:latin typeface="Twinkl Cursive Unlooped" panose="02000000000000000000" pitchFamily="2" charset="0"/>
                        </a:rPr>
                        <a:t>A dark area or shape produced by a body coming between rays of light and a surface.</a:t>
                      </a:r>
                      <a:endParaRPr lang="en-GB" sz="1400" dirty="0">
                        <a:latin typeface="Twinkl Cursive Unlooped" panose="02000000000000000000" pitchFamily="2" charset="0"/>
                      </a:endParaRPr>
                    </a:p>
                  </a:txBody>
                  <a:tcPr/>
                </a:tc>
                <a:extLst>
                  <a:ext uri="{0D108BD9-81ED-4DB2-BD59-A6C34878D82A}">
                    <a16:rowId xmlns:a16="http://schemas.microsoft.com/office/drawing/2014/main" val="3501654221"/>
                  </a:ext>
                </a:extLst>
              </a:tr>
            </a:tbl>
          </a:graphicData>
        </a:graphic>
      </p:graphicFrame>
      <p:sp>
        <p:nvSpPr>
          <p:cNvPr id="28" name="TextBox 27">
            <a:extLst>
              <a:ext uri="{FF2B5EF4-FFF2-40B4-BE49-F238E27FC236}">
                <a16:creationId xmlns:a16="http://schemas.microsoft.com/office/drawing/2014/main" id="{5D8AB3B3-B463-79AC-7833-7439D6BEA7B8}"/>
              </a:ext>
            </a:extLst>
          </p:cNvPr>
          <p:cNvSpPr txBox="1"/>
          <p:nvPr/>
        </p:nvSpPr>
        <p:spPr>
          <a:xfrm>
            <a:off x="128144" y="2998041"/>
            <a:ext cx="2176172" cy="1246495"/>
          </a:xfrm>
          <a:prstGeom prst="rect">
            <a:avLst/>
          </a:prstGeom>
          <a:solidFill>
            <a:schemeClr val="bg1"/>
          </a:solidFill>
          <a:ln w="28575">
            <a:noFill/>
          </a:ln>
        </p:spPr>
        <p:txBody>
          <a:bodyPr wrap="square" rtlCol="0">
            <a:spAutoFit/>
          </a:bodyPr>
          <a:lstStyle/>
          <a:p>
            <a:pPr lvl="0"/>
            <a:r>
              <a:rPr lang="en-US" sz="1500" dirty="0">
                <a:latin typeface="Twinkl Cursive Unlooped" panose="02000000000000000000" pitchFamily="2" charset="0"/>
                <a:ea typeface="Calibri" panose="020F0502020204030204" pitchFamily="34" charset="0"/>
                <a:cs typeface="Times New Roman" panose="02020603050405020304" pitchFamily="18" charset="0"/>
              </a:rPr>
              <a:t>We see things when light enters our eyes. Light may come directly from the source to your eyes (e.g. when</a:t>
            </a:r>
          </a:p>
        </p:txBody>
      </p:sp>
      <p:sp>
        <p:nvSpPr>
          <p:cNvPr id="31" name="TextBox 30">
            <a:extLst>
              <a:ext uri="{FF2B5EF4-FFF2-40B4-BE49-F238E27FC236}">
                <a16:creationId xmlns:a16="http://schemas.microsoft.com/office/drawing/2014/main" id="{A3C6EEF8-DC6B-8FAB-1FFB-3916ADCAFB14}"/>
              </a:ext>
            </a:extLst>
          </p:cNvPr>
          <p:cNvSpPr txBox="1"/>
          <p:nvPr/>
        </p:nvSpPr>
        <p:spPr>
          <a:xfrm>
            <a:off x="4229510" y="4855163"/>
            <a:ext cx="2486909" cy="329711"/>
          </a:xfrm>
          <a:prstGeom prst="rect">
            <a:avLst/>
          </a:prstGeom>
          <a:solidFill>
            <a:schemeClr val="accent4"/>
          </a:solidFill>
          <a:ln w="28575">
            <a:solidFill>
              <a:schemeClr val="tx1"/>
            </a:solidFill>
          </a:ln>
        </p:spPr>
        <p:txBody>
          <a:bodyPr wrap="square" rtlCol="0">
            <a:spAutoFit/>
          </a:bodyPr>
          <a:lstStyle/>
          <a:p>
            <a:pPr lvl="0" algn="ctr"/>
            <a:r>
              <a:rPr lang="en-GB" sz="1500" b="1" dirty="0">
                <a:latin typeface="Twinkl Cursive Unlooped" panose="02000000000000000000" pitchFamily="2" charset="0"/>
                <a:ea typeface="Calibri" panose="020F0502020204030204" pitchFamily="34" charset="0"/>
                <a:cs typeface="Calibri" panose="020F0502020204030204" pitchFamily="34" charset="0"/>
              </a:rPr>
              <a:t>Periscopes</a:t>
            </a:r>
            <a:endParaRPr lang="en-GB" sz="1500" b="1" dirty="0">
              <a:effectLst/>
              <a:latin typeface="Twinkl Cursive Unlooped" panose="02000000000000000000" pitchFamily="2" charset="0"/>
              <a:ea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AEF572B2-1E73-4FD3-16FF-3102D3ABC342}"/>
              </a:ext>
            </a:extLst>
          </p:cNvPr>
          <p:cNvSpPr/>
          <p:nvPr/>
        </p:nvSpPr>
        <p:spPr>
          <a:xfrm>
            <a:off x="0" y="-48125"/>
            <a:ext cx="12191999" cy="646331"/>
          </a:xfrm>
          <a:prstGeom prst="rect">
            <a:avLst/>
          </a:prstGeom>
          <a:noFill/>
        </p:spPr>
        <p:txBody>
          <a:bodyPr wrap="square" lIns="91440" tIns="45720" rIns="91440" bIns="45720">
            <a:spAutoFit/>
          </a:bodyPr>
          <a:lstStyle/>
          <a:p>
            <a:pPr algn="ctr"/>
            <a:r>
              <a:rPr lang="en-US" sz="3600" b="1" cap="none" spc="0" dirty="0">
                <a:ln w="0"/>
                <a:solidFill>
                  <a:schemeClr val="accent6"/>
                </a:solidFill>
                <a:effectLst>
                  <a:reflection blurRad="6350" stA="53000" endA="300" endPos="35500" dir="5400000" sy="-90000" algn="bl" rotWithShape="0"/>
                </a:effectLst>
                <a:latin typeface="Twinkl Cursive Unlooped" panose="02000000000000000000" pitchFamily="2" charset="0"/>
              </a:rPr>
              <a:t>Science – </a:t>
            </a:r>
            <a:r>
              <a:rPr lang="en-US" sz="3600" b="1" dirty="0">
                <a:ln w="0"/>
                <a:solidFill>
                  <a:schemeClr val="accent6"/>
                </a:solidFill>
                <a:effectLst>
                  <a:reflection blurRad="6350" stA="53000" endA="300" endPos="35500" dir="5400000" sy="-90000" algn="bl" rotWithShape="0"/>
                </a:effectLst>
                <a:latin typeface="Twinkl Cursive Unlooped" panose="02000000000000000000" pitchFamily="2" charset="0"/>
              </a:rPr>
              <a:t>Light</a:t>
            </a:r>
            <a:endParaRPr lang="en-US" sz="3600" b="1" cap="none" spc="0" dirty="0">
              <a:ln w="0"/>
              <a:solidFill>
                <a:schemeClr val="accent6"/>
              </a:solidFill>
              <a:effectLst>
                <a:reflection blurRad="6350" stA="53000" endA="300" endPos="35500" dir="5400000" sy="-90000" algn="bl" rotWithShape="0"/>
              </a:effectLst>
              <a:latin typeface="Twinkl Cursive Unlooped" panose="02000000000000000000" pitchFamily="2" charset="0"/>
            </a:endParaRPr>
          </a:p>
        </p:txBody>
      </p:sp>
      <p:sp>
        <p:nvSpPr>
          <p:cNvPr id="1024" name="TextBox 1023">
            <a:extLst>
              <a:ext uri="{FF2B5EF4-FFF2-40B4-BE49-F238E27FC236}">
                <a16:creationId xmlns:a16="http://schemas.microsoft.com/office/drawing/2014/main" id="{4A58B1D3-FF93-9642-0501-960E38068F1E}"/>
              </a:ext>
            </a:extLst>
          </p:cNvPr>
          <p:cNvSpPr txBox="1"/>
          <p:nvPr/>
        </p:nvSpPr>
        <p:spPr>
          <a:xfrm>
            <a:off x="4916408" y="750833"/>
            <a:ext cx="2095356" cy="323165"/>
          </a:xfrm>
          <a:prstGeom prst="rect">
            <a:avLst/>
          </a:prstGeom>
          <a:solidFill>
            <a:schemeClr val="accent4"/>
          </a:solidFill>
          <a:ln w="28575">
            <a:solidFill>
              <a:schemeClr val="tx1"/>
            </a:solidFill>
          </a:ln>
        </p:spPr>
        <p:txBody>
          <a:bodyPr wrap="square" rtlCol="0">
            <a:spAutoFit/>
          </a:bodyPr>
          <a:lstStyle/>
          <a:p>
            <a:pPr lvl="0" algn="ctr"/>
            <a:r>
              <a:rPr lang="en-GB" sz="1500" b="1" dirty="0">
                <a:effectLst/>
                <a:latin typeface="Twinkl Cursive Unlooped" panose="02000000000000000000" pitchFamily="2" charset="0"/>
                <a:ea typeface="Calibri" panose="020F0502020204030204" pitchFamily="34" charset="0"/>
                <a:cs typeface="Calibri" panose="020F0502020204030204" pitchFamily="34" charset="0"/>
              </a:rPr>
              <a:t>Shadow</a:t>
            </a:r>
          </a:p>
        </p:txBody>
      </p:sp>
      <p:sp>
        <p:nvSpPr>
          <p:cNvPr id="42" name="TextBox 41">
            <a:extLst>
              <a:ext uri="{FF2B5EF4-FFF2-40B4-BE49-F238E27FC236}">
                <a16:creationId xmlns:a16="http://schemas.microsoft.com/office/drawing/2014/main" id="{202C4E8B-A3D2-EC89-C3B2-461982784AE6}"/>
              </a:ext>
            </a:extLst>
          </p:cNvPr>
          <p:cNvSpPr txBox="1"/>
          <p:nvPr/>
        </p:nvSpPr>
        <p:spPr>
          <a:xfrm>
            <a:off x="557813" y="2438038"/>
            <a:ext cx="3443766" cy="323165"/>
          </a:xfrm>
          <a:prstGeom prst="rect">
            <a:avLst/>
          </a:prstGeom>
          <a:solidFill>
            <a:schemeClr val="accent4"/>
          </a:solidFill>
          <a:ln w="28575">
            <a:solidFill>
              <a:schemeClr val="tx1"/>
            </a:solidFill>
          </a:ln>
        </p:spPr>
        <p:txBody>
          <a:bodyPr wrap="square" rtlCol="0">
            <a:spAutoFit/>
          </a:bodyPr>
          <a:lstStyle/>
          <a:p>
            <a:pPr lvl="0" algn="ctr"/>
            <a:r>
              <a:rPr lang="en-GB" sz="1500" b="1" dirty="0">
                <a:effectLst/>
                <a:latin typeface="Twinkl Cursive Unlooped" panose="02000000000000000000" pitchFamily="2" charset="0"/>
                <a:ea typeface="Calibri" panose="020F0502020204030204" pitchFamily="34" charset="0"/>
                <a:cs typeface="Calibri" panose="020F0502020204030204" pitchFamily="34" charset="0"/>
              </a:rPr>
              <a:t>Reflection and How we see</a:t>
            </a:r>
          </a:p>
        </p:txBody>
      </p:sp>
      <p:sp>
        <p:nvSpPr>
          <p:cNvPr id="38" name="TextBox 37">
            <a:extLst>
              <a:ext uri="{FF2B5EF4-FFF2-40B4-BE49-F238E27FC236}">
                <a16:creationId xmlns:a16="http://schemas.microsoft.com/office/drawing/2014/main" id="{45FF8F6E-BCEB-5058-ADEF-184F67FDB405}"/>
              </a:ext>
            </a:extLst>
          </p:cNvPr>
          <p:cNvSpPr txBox="1"/>
          <p:nvPr/>
        </p:nvSpPr>
        <p:spPr>
          <a:xfrm>
            <a:off x="132041" y="4968858"/>
            <a:ext cx="3490434" cy="1477328"/>
          </a:xfrm>
          <a:prstGeom prst="rect">
            <a:avLst/>
          </a:prstGeom>
          <a:solidFill>
            <a:schemeClr val="bg1"/>
          </a:solidFill>
          <a:ln w="28575">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latin typeface="Twinkl Cursive Unlooped" panose="02000000000000000000" pitchFamily="2" charset="0"/>
              </a:rPr>
              <a:t>Light reflects of some materials better than others. </a:t>
            </a:r>
            <a:r>
              <a:rPr lang="en-GB" sz="1500" dirty="0">
                <a:effectLst/>
                <a:latin typeface="Twinkl Cursive Unlooped" panose="02000000000000000000" pitchFamily="2" charset="0"/>
                <a:ea typeface="Times New Roman" panose="02020603050405020304" pitchFamily="18" charset="0"/>
                <a:cs typeface="Times New Roman" panose="02020603050405020304" pitchFamily="18" charset="0"/>
              </a:rPr>
              <a:t>Smooth, shiny surfaces (e.g. mirrors and polished metals) reflect light well</a:t>
            </a:r>
            <a:r>
              <a:rPr lang="en-US" sz="1500" dirty="0">
                <a:latin typeface="Twinkl Cursive Unlooped" panose="02000000000000000000" pitchFamily="2" charset="0"/>
              </a:rPr>
              <a:t>. Dull, dark and black objects absorb most of the light, making them harder to see. </a:t>
            </a:r>
          </a:p>
        </p:txBody>
      </p:sp>
      <p:sp>
        <p:nvSpPr>
          <p:cNvPr id="20" name="TextBox 19">
            <a:extLst>
              <a:ext uri="{FF2B5EF4-FFF2-40B4-BE49-F238E27FC236}">
                <a16:creationId xmlns:a16="http://schemas.microsoft.com/office/drawing/2014/main" id="{E71A1658-377D-3404-DA06-D23BF2FEFF57}"/>
              </a:ext>
            </a:extLst>
          </p:cNvPr>
          <p:cNvSpPr txBox="1"/>
          <p:nvPr/>
        </p:nvSpPr>
        <p:spPr>
          <a:xfrm>
            <a:off x="4650067" y="3020512"/>
            <a:ext cx="2700667" cy="1708160"/>
          </a:xfrm>
          <a:prstGeom prst="rect">
            <a:avLst/>
          </a:prstGeom>
          <a:solidFill>
            <a:schemeClr val="bg1"/>
          </a:solidFill>
          <a:ln w="28575">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latin typeface="Twinkl Cursive Unlooped" panose="02000000000000000000" pitchFamily="2" charset="0"/>
              </a:rPr>
              <a:t>A shadow can change size depending on the distance the object is from the light source. Shadows can also be stretched out or shortened depending on the angle of the light source.</a:t>
            </a:r>
          </a:p>
        </p:txBody>
      </p:sp>
      <p:pic>
        <p:nvPicPr>
          <p:cNvPr id="21" name="Picture 20">
            <a:extLst>
              <a:ext uri="{FF2B5EF4-FFF2-40B4-BE49-F238E27FC236}">
                <a16:creationId xmlns:a16="http://schemas.microsoft.com/office/drawing/2014/main" id="{3DE80968-FD8C-AFA4-5639-E43BB66B78E6}"/>
              </a:ext>
            </a:extLst>
          </p:cNvPr>
          <p:cNvPicPr>
            <a:picLocks noChangeAspect="1"/>
          </p:cNvPicPr>
          <p:nvPr/>
        </p:nvPicPr>
        <p:blipFill rotWithShape="1">
          <a:blip r:embed="rId10"/>
          <a:srcRect l="3948" t="5048"/>
          <a:stretch/>
        </p:blipFill>
        <p:spPr>
          <a:xfrm>
            <a:off x="5312607" y="5277597"/>
            <a:ext cx="2061474" cy="1428055"/>
          </a:xfrm>
          <a:prstGeom prst="rect">
            <a:avLst/>
          </a:prstGeom>
        </p:spPr>
      </p:pic>
      <p:sp>
        <p:nvSpPr>
          <p:cNvPr id="47" name="TextBox 46">
            <a:extLst>
              <a:ext uri="{FF2B5EF4-FFF2-40B4-BE49-F238E27FC236}">
                <a16:creationId xmlns:a16="http://schemas.microsoft.com/office/drawing/2014/main" id="{04426DB2-A8D8-811E-3197-A1E3A51D90DC}"/>
              </a:ext>
            </a:extLst>
          </p:cNvPr>
          <p:cNvSpPr txBox="1"/>
          <p:nvPr/>
        </p:nvSpPr>
        <p:spPr>
          <a:xfrm>
            <a:off x="172765" y="876910"/>
            <a:ext cx="2887742" cy="553998"/>
          </a:xfrm>
          <a:prstGeom prst="rect">
            <a:avLst/>
          </a:prstGeom>
          <a:noFill/>
          <a:ln w="28575">
            <a:solidFill>
              <a:schemeClr val="tx1"/>
            </a:solidFill>
          </a:ln>
        </p:spPr>
        <p:txBody>
          <a:bodyPr wrap="square">
            <a:spAutoFit/>
          </a:bodyPr>
          <a:lstStyle/>
          <a:p>
            <a:r>
              <a:rPr lang="en-US" sz="1500" dirty="0">
                <a:latin typeface="Twinkl Cursive Unlooped" panose="02000000000000000000" pitchFamily="2" charset="0"/>
              </a:rPr>
              <a:t>Light travels in straight lines from a light source. </a:t>
            </a:r>
          </a:p>
        </p:txBody>
      </p:sp>
      <p:sp>
        <p:nvSpPr>
          <p:cNvPr id="48" name="TextBox 47">
            <a:extLst>
              <a:ext uri="{FF2B5EF4-FFF2-40B4-BE49-F238E27FC236}">
                <a16:creationId xmlns:a16="http://schemas.microsoft.com/office/drawing/2014/main" id="{375AAE0D-3D72-8096-20A1-3E0664C12A3B}"/>
              </a:ext>
            </a:extLst>
          </p:cNvPr>
          <p:cNvSpPr txBox="1"/>
          <p:nvPr/>
        </p:nvSpPr>
        <p:spPr>
          <a:xfrm>
            <a:off x="4677500" y="1158113"/>
            <a:ext cx="2669542" cy="1015663"/>
          </a:xfrm>
          <a:prstGeom prst="rect">
            <a:avLst/>
          </a:prstGeom>
          <a:solidFill>
            <a:schemeClr val="bg1"/>
          </a:solidFill>
          <a:ln w="28575">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latin typeface="Twinkl Cursive Unlooped" panose="02000000000000000000" pitchFamily="2" charset="0"/>
              </a:rPr>
              <a:t>Shadows are the same shape as the objects that cast them because light travels in straight lines. </a:t>
            </a:r>
          </a:p>
        </p:txBody>
      </p:sp>
      <p:sp>
        <p:nvSpPr>
          <p:cNvPr id="49" name="TextBox 48">
            <a:extLst>
              <a:ext uri="{FF2B5EF4-FFF2-40B4-BE49-F238E27FC236}">
                <a16:creationId xmlns:a16="http://schemas.microsoft.com/office/drawing/2014/main" id="{AC86BD1E-C6AD-2496-50DB-AC9077E6DF25}"/>
              </a:ext>
            </a:extLst>
          </p:cNvPr>
          <p:cNvSpPr txBox="1"/>
          <p:nvPr/>
        </p:nvSpPr>
        <p:spPr>
          <a:xfrm>
            <a:off x="3717139" y="5426901"/>
            <a:ext cx="1579906" cy="1246495"/>
          </a:xfrm>
          <a:prstGeom prst="rect">
            <a:avLst/>
          </a:prstGeom>
          <a:solidFill>
            <a:schemeClr val="bg1"/>
          </a:solidFill>
          <a:ln w="28575">
            <a:solidFill>
              <a:schemeClr val="tx1"/>
            </a:solidFill>
          </a:ln>
        </p:spPr>
        <p:txBody>
          <a:bodyPr wrap="square">
            <a:spAutoFit/>
          </a:bodyPr>
          <a:lstStyle/>
          <a:p>
            <a:r>
              <a:rPr lang="en-US" sz="1500" dirty="0">
                <a:latin typeface="Twinkl Cursive Unlooped" panose="02000000000000000000" pitchFamily="2" charset="0"/>
              </a:rPr>
              <a:t>Periscopes use a pair of mirrors to allow you to see round objects easily. </a:t>
            </a:r>
          </a:p>
        </p:txBody>
      </p:sp>
      <p:pic>
        <p:nvPicPr>
          <p:cNvPr id="50" name="Picture 49">
            <a:extLst>
              <a:ext uri="{FF2B5EF4-FFF2-40B4-BE49-F238E27FC236}">
                <a16:creationId xmlns:a16="http://schemas.microsoft.com/office/drawing/2014/main" id="{257B95D1-B6B0-866E-1EF1-67EFB3AC5B61}"/>
              </a:ext>
            </a:extLst>
          </p:cNvPr>
          <p:cNvPicPr>
            <a:picLocks noChangeAspect="1"/>
          </p:cNvPicPr>
          <p:nvPr/>
        </p:nvPicPr>
        <p:blipFill>
          <a:blip r:embed="rId11"/>
          <a:stretch>
            <a:fillRect/>
          </a:stretch>
        </p:blipFill>
        <p:spPr>
          <a:xfrm rot="978379">
            <a:off x="4658166" y="1930221"/>
            <a:ext cx="2608154" cy="1425730"/>
          </a:xfrm>
          <a:prstGeom prst="rect">
            <a:avLst/>
          </a:prstGeom>
        </p:spPr>
      </p:pic>
      <p:pic>
        <p:nvPicPr>
          <p:cNvPr id="51" name="Picture 2">
            <a:extLst>
              <a:ext uri="{FF2B5EF4-FFF2-40B4-BE49-F238E27FC236}">
                <a16:creationId xmlns:a16="http://schemas.microsoft.com/office/drawing/2014/main" id="{33A52AC8-FDDB-A48D-53EB-5F813735BD1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76523" y="3069679"/>
            <a:ext cx="2225831" cy="1063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Rectangle 54">
            <a:extLst>
              <a:ext uri="{FF2B5EF4-FFF2-40B4-BE49-F238E27FC236}">
                <a16:creationId xmlns:a16="http://schemas.microsoft.com/office/drawing/2014/main" id="{9C68AC38-1D0B-E72E-43D8-D18FE69FFDEF}"/>
              </a:ext>
            </a:extLst>
          </p:cNvPr>
          <p:cNvSpPr/>
          <p:nvPr/>
        </p:nvSpPr>
        <p:spPr>
          <a:xfrm>
            <a:off x="105388" y="2998041"/>
            <a:ext cx="2166192" cy="1760309"/>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0EF5E55D-A99D-D150-8508-F503E8AA096A}"/>
              </a:ext>
            </a:extLst>
          </p:cNvPr>
          <p:cNvSpPr/>
          <p:nvPr/>
        </p:nvSpPr>
        <p:spPr>
          <a:xfrm>
            <a:off x="2270071" y="4186901"/>
            <a:ext cx="2091257" cy="571450"/>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a:extLst>
              <a:ext uri="{FF2B5EF4-FFF2-40B4-BE49-F238E27FC236}">
                <a16:creationId xmlns:a16="http://schemas.microsoft.com/office/drawing/2014/main" id="{FA38270E-33A5-83B0-92BC-5EA3B4A5137B}"/>
              </a:ext>
            </a:extLst>
          </p:cNvPr>
          <p:cNvSpPr txBox="1"/>
          <p:nvPr/>
        </p:nvSpPr>
        <p:spPr>
          <a:xfrm>
            <a:off x="120903" y="4204352"/>
            <a:ext cx="4240426" cy="553998"/>
          </a:xfrm>
          <a:prstGeom prst="rect">
            <a:avLst/>
          </a:prstGeom>
          <a:solidFill>
            <a:schemeClr val="bg1"/>
          </a:solidFill>
          <a:ln w="28575">
            <a:noFill/>
          </a:ln>
        </p:spPr>
        <p:txBody>
          <a:bodyPr wrap="square" rtlCol="0">
            <a:spAutoFit/>
          </a:bodyPr>
          <a:lstStyle/>
          <a:p>
            <a:pPr lvl="0"/>
            <a:r>
              <a:rPr lang="en-US" sz="1500" dirty="0">
                <a:latin typeface="Twinkl Cursive Unlooped" panose="02000000000000000000" pitchFamily="2" charset="0"/>
                <a:ea typeface="Calibri" panose="020F0502020204030204" pitchFamily="34" charset="0"/>
                <a:cs typeface="Times New Roman" panose="02020603050405020304" pitchFamily="18" charset="0"/>
              </a:rPr>
              <a:t>looking at a candle) or reflect off objects and into your eyes (e.g. when looking at a book).</a:t>
            </a:r>
          </a:p>
        </p:txBody>
      </p:sp>
      <p:pic>
        <p:nvPicPr>
          <p:cNvPr id="1040" name="Picture 1039">
            <a:extLst>
              <a:ext uri="{FF2B5EF4-FFF2-40B4-BE49-F238E27FC236}">
                <a16:creationId xmlns:a16="http://schemas.microsoft.com/office/drawing/2014/main" id="{38C7CF63-FBE4-2024-2E10-55E9EEC0CDAA}"/>
              </a:ext>
            </a:extLst>
          </p:cNvPr>
          <p:cNvPicPr>
            <a:picLocks noChangeAspect="1"/>
          </p:cNvPicPr>
          <p:nvPr/>
        </p:nvPicPr>
        <p:blipFill>
          <a:blip r:embed="rId13"/>
          <a:stretch>
            <a:fillRect/>
          </a:stretch>
        </p:blipFill>
        <p:spPr>
          <a:xfrm rot="398927">
            <a:off x="2281260" y="695018"/>
            <a:ext cx="2225832" cy="1973737"/>
          </a:xfrm>
          <a:prstGeom prst="rect">
            <a:avLst/>
          </a:prstGeom>
        </p:spPr>
      </p:pic>
    </p:spTree>
    <p:extLst>
      <p:ext uri="{BB962C8B-B14F-4D97-AF65-F5344CB8AC3E}">
        <p14:creationId xmlns:p14="http://schemas.microsoft.com/office/powerpoint/2010/main" val="2492383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29d7e1d-f273-4458-81e5-b4961c919c43">
      <Terms xmlns="http://schemas.microsoft.com/office/infopath/2007/PartnerControls"/>
    </lcf76f155ced4ddcb4097134ff3c332f>
    <TaxCatchAll xmlns="224c7cf4-3a6d-4f6f-84a1-26000eecd3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39B188021558E428B9692A5BB28FD89" ma:contentTypeVersion="16" ma:contentTypeDescription="Create a new document." ma:contentTypeScope="" ma:versionID="58cbd4de82ecd860c157b3ffa97031ae">
  <xsd:schema xmlns:xsd="http://www.w3.org/2001/XMLSchema" xmlns:xs="http://www.w3.org/2001/XMLSchema" xmlns:p="http://schemas.microsoft.com/office/2006/metadata/properties" xmlns:ns2="a29d7e1d-f273-4458-81e5-b4961c919c43" xmlns:ns3="224c7cf4-3a6d-4f6f-84a1-26000eecd371" targetNamespace="http://schemas.microsoft.com/office/2006/metadata/properties" ma:root="true" ma:fieldsID="3226e5f67f61f57ddce8f08d4bb0c21f" ns2:_="" ns3:_="">
    <xsd:import namespace="a29d7e1d-f273-4458-81e5-b4961c919c43"/>
    <xsd:import namespace="224c7cf4-3a6d-4f6f-84a1-26000eecd371"/>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9d7e1d-f273-4458-81e5-b4961c919c4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24c7cf4-3a6d-4f6f-84a1-26000eecd371"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d57fb37-8b28-4f0f-b662-b16589395c05}" ma:internalName="TaxCatchAll" ma:showField="CatchAllData" ma:web="224c7cf4-3a6d-4f6f-84a1-26000eecd371">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B69170-1FFF-4800-AAAB-CECBD30EDDDD}">
  <ds:schemaRefs>
    <ds:schemaRef ds:uri="224c7cf4-3a6d-4f6f-84a1-26000eecd371"/>
    <ds:schemaRef ds:uri="a29d7e1d-f273-4458-81e5-b4961c919c4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C54EAF1-C775-4DC4-A44F-112E9AB745E6}"/>
</file>

<file path=customXml/itemProps3.xml><?xml version="1.0" encoding="utf-8"?>
<ds:datastoreItem xmlns:ds="http://schemas.openxmlformats.org/officeDocument/2006/customXml" ds:itemID="{C7FE06A1-C51F-49FB-A0CC-3F09D894CC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612</TotalTime>
  <Words>338</Words>
  <Application>Microsoft Office PowerPoint</Application>
  <PresentationFormat>Widescreen</PresentationFormat>
  <Paragraphs>28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Unlooped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Mintey</dc:creator>
  <cp:lastModifiedBy>Kathryn Heathcote</cp:lastModifiedBy>
  <cp:revision>3</cp:revision>
  <cp:lastPrinted>2023-11-09T11:21:47Z</cp:lastPrinted>
  <dcterms:created xsi:type="dcterms:W3CDTF">2022-09-08T10:14:33Z</dcterms:created>
  <dcterms:modified xsi:type="dcterms:W3CDTF">2024-08-28T16:28:56Z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0x010100639B188021558E428B9692A5BB28FD89</vt:lpwstr>
  </property>
  <property fmtid="{D5CDD505-2E9C-101B-9397-08002B2CF9AE}" pid="3" name="MediaServiceImageTags">
    <vt:lpwstr/>
  </property>
</Properties>
</file>